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5" r:id="rId2"/>
    <p:sldId id="326" r:id="rId3"/>
    <p:sldId id="327" r:id="rId4"/>
    <p:sldId id="328" r:id="rId5"/>
    <p:sldId id="322" r:id="rId6"/>
    <p:sldId id="330" r:id="rId7"/>
    <p:sldId id="259" r:id="rId8"/>
    <p:sldId id="329" r:id="rId9"/>
    <p:sldId id="280" r:id="rId10"/>
    <p:sldId id="333" r:id="rId11"/>
    <p:sldId id="331" r:id="rId12"/>
    <p:sldId id="332" r:id="rId13"/>
    <p:sldId id="303" r:id="rId14"/>
    <p:sldId id="334" r:id="rId15"/>
    <p:sldId id="299" r:id="rId16"/>
    <p:sldId id="298" r:id="rId17"/>
    <p:sldId id="300" r:id="rId18"/>
    <p:sldId id="335" r:id="rId19"/>
    <p:sldId id="26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6" d="100"/>
          <a:sy n="66" d="100"/>
        </p:scale>
        <p:origin x="-58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1D4-3764-4D4B-AA91-317169BA6888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D0B4-060E-484F-B2F1-14A8F367C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870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1D4-3764-4D4B-AA91-317169BA6888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D0B4-060E-484F-B2F1-14A8F367C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06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1D4-3764-4D4B-AA91-317169BA6888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D0B4-060E-484F-B2F1-14A8F367C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6247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1D4-3764-4D4B-AA91-317169BA6888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D0B4-060E-484F-B2F1-14A8F367C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7290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1D4-3764-4D4B-AA91-317169BA6888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D0B4-060E-484F-B2F1-14A8F367C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5462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1D4-3764-4D4B-AA91-317169BA6888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D0B4-060E-484F-B2F1-14A8F367C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8923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1D4-3764-4D4B-AA91-317169BA6888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D0B4-060E-484F-B2F1-14A8F367C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7901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1D4-3764-4D4B-AA91-317169BA6888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D0B4-060E-484F-B2F1-14A8F367C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1802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1D4-3764-4D4B-AA91-317169BA6888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D0B4-060E-484F-B2F1-14A8F367C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422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1D4-3764-4D4B-AA91-317169BA6888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D0B4-060E-484F-B2F1-14A8F367C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2383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1D4-3764-4D4B-AA91-317169BA6888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D0B4-060E-484F-B2F1-14A8F367C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7904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ED1D4-3764-4D4B-AA91-317169BA6888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0D0B4-060E-484F-B2F1-14A8F367C2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289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568"/>
            <a:ext cx="9166312" cy="684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C00000"/>
                </a:solidFill>
              </a:rPr>
              <a:t>Декілька слів про критичне мислення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276872"/>
            <a:ext cx="8568952" cy="4029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571500">
              <a:lnSpc>
                <a:spcPct val="150000"/>
              </a:lnSpc>
              <a:spcAft>
                <a:spcPts val="1875"/>
              </a:spcAft>
            </a:pPr>
            <a:r>
              <a:rPr lang="ru-RU" sz="2000" b="1" i="1" u="sng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Критичне</a:t>
            </a:r>
            <a:r>
              <a:rPr lang="ru-RU" sz="2000" b="1" i="1" u="sng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u="sng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мислення</a:t>
            </a:r>
            <a:r>
              <a:rPr lang="ru-RU" sz="2000" b="1" i="1" u="sng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–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це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комплекс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мисленнєвих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операцій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,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що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характеризується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здатністю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людини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:</a:t>
            </a:r>
            <a:endParaRPr lang="ru-RU" sz="2000" b="1" i="1" dirty="0" smtClean="0">
              <a:solidFill>
                <a:srgbClr val="0000FF"/>
              </a:solidFill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3000"/>
              </a:spcAft>
              <a:buSzPts val="1000"/>
              <a:tabLst>
                <a:tab pos="457200" algn="l"/>
              </a:tabLst>
            </a:pP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-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аналізувати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,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порівнювати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,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синтезувати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,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оцінювати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інформацію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з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будь-яких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джерел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;</a:t>
            </a:r>
            <a:r>
              <a:rPr lang="ru-RU" sz="2000" b="1" i="1" dirty="0" smtClean="0">
                <a:solidFill>
                  <a:srgbClr val="0000FF"/>
                </a:solidFill>
                <a:ea typeface="Times New Roman"/>
                <a:cs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- 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бачити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проблеми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,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ставити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запитання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;</a:t>
            </a:r>
            <a:r>
              <a:rPr lang="ru-RU" sz="2000" b="1" i="1" dirty="0" smtClean="0">
                <a:solidFill>
                  <a:srgbClr val="0000FF"/>
                </a:solidFill>
                <a:ea typeface="Times New Roman"/>
                <a:cs typeface="Times New Roman"/>
              </a:rPr>
              <a:t>                                                                                       -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висувати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гіпотези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та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оцінювати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альтернативи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;</a:t>
            </a:r>
            <a:r>
              <a:rPr lang="ru-RU" sz="2000" b="1" i="1" dirty="0" smtClean="0">
                <a:solidFill>
                  <a:srgbClr val="0000FF"/>
                </a:solidFill>
                <a:ea typeface="Times New Roman"/>
                <a:cs typeface="Times New Roman"/>
              </a:rPr>
              <a:t>                                                                             -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робити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свідомий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вибір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,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приймати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рішення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та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обґрунтовувати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його</a:t>
            </a:r>
            <a:r>
              <a:rPr lang="ru-RU" sz="2000" b="1" i="1" dirty="0" smtClean="0">
                <a:solidFill>
                  <a:srgbClr val="0000FF"/>
                </a:solidFill>
                <a:latin typeface="ProximaNova"/>
                <a:ea typeface="Times New Roman"/>
                <a:cs typeface="Times New Roman"/>
              </a:rPr>
              <a:t>.</a:t>
            </a:r>
            <a:endParaRPr lang="ru-RU" sz="2000" b="1" i="1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52" y="0"/>
            <a:ext cx="1463001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3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ÐÐ°ÑÑÐ¸Ð½ÐºÐ¸ Ð¿Ð¾ Ð·Ð°Ð¿ÑÐ¾ÑÑ ÑÐµÐºÑÐ¾Ð½ÑÑÐ½Ñ ÑÑÑÑÐºÑÑÑÐ¸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356992"/>
            <a:ext cx="4968553" cy="33123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“Пароль”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492896"/>
            <a:ext cx="4824536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000" dirty="0" err="1" smtClean="0">
                <a:solidFill>
                  <a:srgbClr val="002060"/>
                </a:solidFill>
              </a:rPr>
              <a:t>Учні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називають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терміни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і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поняття</a:t>
            </a:r>
            <a:r>
              <a:rPr lang="ru-RU" sz="2000" dirty="0" smtClean="0">
                <a:solidFill>
                  <a:srgbClr val="002060"/>
                </a:solidFill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</a:rPr>
              <a:t>які</a:t>
            </a:r>
            <a:r>
              <a:rPr lang="ru-RU" sz="2000" dirty="0" smtClean="0">
                <a:solidFill>
                  <a:srgbClr val="002060"/>
                </a:solidFill>
              </a:rPr>
              <a:t> вони </a:t>
            </a:r>
            <a:r>
              <a:rPr lang="ru-RU" sz="2000" dirty="0" err="1" smtClean="0">
                <a:solidFill>
                  <a:srgbClr val="002060"/>
                </a:solidFill>
              </a:rPr>
              <a:t>вивчали</a:t>
            </a:r>
            <a:r>
              <a:rPr lang="ru-RU" sz="2000" dirty="0" smtClean="0">
                <a:solidFill>
                  <a:srgbClr val="002060"/>
                </a:solidFill>
              </a:rPr>
              <a:t> на </a:t>
            </a:r>
            <a:r>
              <a:rPr lang="ru-RU" sz="2000" dirty="0" err="1" smtClean="0">
                <a:solidFill>
                  <a:srgbClr val="002060"/>
                </a:solidFill>
              </a:rPr>
              <a:t>минулому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уроці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1268760"/>
            <a:ext cx="7704856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i="1" dirty="0" err="1" smtClean="0">
                <a:solidFill>
                  <a:srgbClr val="0000FF"/>
                </a:solidFill>
              </a:rPr>
              <a:t>Налаштовуємо</a:t>
            </a:r>
            <a:r>
              <a:rPr lang="ru-RU" sz="2400" i="1" dirty="0" smtClean="0">
                <a:solidFill>
                  <a:srgbClr val="0000FF"/>
                </a:solidFill>
              </a:rPr>
              <a:t> </a:t>
            </a:r>
            <a:r>
              <a:rPr lang="ru-RU" sz="2400" i="1" dirty="0" err="1" smtClean="0">
                <a:solidFill>
                  <a:srgbClr val="0000FF"/>
                </a:solidFill>
              </a:rPr>
              <a:t>учнів</a:t>
            </a:r>
            <a:r>
              <a:rPr lang="ru-RU" sz="2400" i="1" dirty="0" smtClean="0">
                <a:solidFill>
                  <a:srgbClr val="0000FF"/>
                </a:solidFill>
              </a:rPr>
              <a:t> на роботу, </a:t>
            </a:r>
            <a:r>
              <a:rPr lang="ru-RU" sz="2400" i="1" dirty="0" err="1" smtClean="0">
                <a:solidFill>
                  <a:srgbClr val="0000FF"/>
                </a:solidFill>
              </a:rPr>
              <a:t>переключаємо</a:t>
            </a:r>
            <a:r>
              <a:rPr lang="ru-RU" sz="2400" i="1" dirty="0" smtClean="0">
                <a:solidFill>
                  <a:srgbClr val="0000FF"/>
                </a:solidFill>
              </a:rPr>
              <a:t> </a:t>
            </a:r>
            <a:r>
              <a:rPr lang="ru-RU" sz="2400" i="1" dirty="0" err="1" smtClean="0">
                <a:solidFill>
                  <a:srgbClr val="0000FF"/>
                </a:solidFill>
              </a:rPr>
              <a:t>їх</a:t>
            </a:r>
            <a:r>
              <a:rPr lang="ru-RU" sz="2400" i="1" dirty="0" smtClean="0">
                <a:solidFill>
                  <a:srgbClr val="0000FF"/>
                </a:solidFill>
              </a:rPr>
              <a:t> </a:t>
            </a:r>
            <a:r>
              <a:rPr lang="ru-RU" sz="2400" i="1" dirty="0" err="1" smtClean="0">
                <a:solidFill>
                  <a:srgbClr val="0000FF"/>
                </a:solidFill>
              </a:rPr>
              <a:t>увагу</a:t>
            </a:r>
            <a:r>
              <a:rPr lang="ru-RU" sz="2400" i="1" dirty="0" smtClean="0">
                <a:solidFill>
                  <a:srgbClr val="0000FF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400" i="1" dirty="0" err="1" smtClean="0">
                <a:solidFill>
                  <a:srgbClr val="0000FF"/>
                </a:solidFill>
              </a:rPr>
              <a:t>з</a:t>
            </a:r>
            <a:r>
              <a:rPr lang="ru-RU" sz="2400" i="1" dirty="0" smtClean="0">
                <a:solidFill>
                  <a:srgbClr val="0000FF"/>
                </a:solidFill>
              </a:rPr>
              <a:t> </a:t>
            </a:r>
            <a:r>
              <a:rPr lang="ru-RU" sz="2400" i="1" dirty="0" err="1" smtClean="0">
                <a:solidFill>
                  <a:srgbClr val="0000FF"/>
                </a:solidFill>
              </a:rPr>
              <a:t>попереднього</a:t>
            </a:r>
            <a:r>
              <a:rPr lang="ru-RU" sz="2400" i="1" dirty="0" smtClean="0">
                <a:solidFill>
                  <a:srgbClr val="0000FF"/>
                </a:solidFill>
              </a:rPr>
              <a:t> уроку на </a:t>
            </a:r>
            <a:r>
              <a:rPr lang="ru-RU" sz="2400" i="1" dirty="0" err="1" smtClean="0">
                <a:solidFill>
                  <a:srgbClr val="0000FF"/>
                </a:solidFill>
              </a:rPr>
              <a:t>вивчення</a:t>
            </a:r>
            <a:r>
              <a:rPr lang="ru-RU" sz="2400" i="1" dirty="0" smtClean="0">
                <a:solidFill>
                  <a:srgbClr val="0000FF"/>
                </a:solidFill>
              </a:rPr>
              <a:t> </a:t>
            </a:r>
            <a:r>
              <a:rPr lang="ru-RU" sz="2400" i="1" dirty="0" err="1" smtClean="0">
                <a:solidFill>
                  <a:srgbClr val="0000FF"/>
                </a:solidFill>
              </a:rPr>
              <a:t>географії</a:t>
            </a:r>
            <a:r>
              <a:rPr lang="ru-RU" sz="2400" i="1" dirty="0" smtClean="0">
                <a:solidFill>
                  <a:srgbClr val="0000FF"/>
                </a:solidFill>
              </a:rPr>
              <a:t>. </a:t>
            </a:r>
            <a:endParaRPr lang="ru-RU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7934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«Кластер». Алгоритм дій для учнів</a:t>
            </a:r>
            <a:endParaRPr lang="ru-RU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692696"/>
            <a:ext cx="7483524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i="1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uk-UA" i="1" dirty="0" smtClean="0">
                <a:solidFill>
                  <a:srgbClr val="0000FF"/>
                </a:solidFill>
              </a:rPr>
              <a:t>1. Записати в центрі аркуша ключове слово чи поняття, </a:t>
            </a:r>
          </a:p>
          <a:p>
            <a:pPr>
              <a:lnSpc>
                <a:spcPct val="150000"/>
              </a:lnSpc>
            </a:pPr>
            <a:r>
              <a:rPr lang="uk-UA" i="1" dirty="0" smtClean="0">
                <a:solidFill>
                  <a:srgbClr val="0000FF"/>
                </a:solidFill>
              </a:rPr>
              <a:t>що буде стосуватися теми, яку вивчаємо.</a:t>
            </a:r>
          </a:p>
          <a:p>
            <a:pPr>
              <a:lnSpc>
                <a:spcPct val="150000"/>
              </a:lnSpc>
            </a:pPr>
            <a:endParaRPr lang="uk-UA" i="1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uk-UA" i="1" dirty="0" smtClean="0">
                <a:solidFill>
                  <a:srgbClr val="0000FF"/>
                </a:solidFill>
              </a:rPr>
              <a:t>2. Записати слова, які відповідають вище зазначеному</a:t>
            </a:r>
          </a:p>
          <a:p>
            <a:pPr>
              <a:lnSpc>
                <a:spcPct val="150000"/>
              </a:lnSpc>
            </a:pPr>
            <a:r>
              <a:rPr lang="uk-UA" i="1" dirty="0" smtClean="0">
                <a:solidFill>
                  <a:srgbClr val="0000FF"/>
                </a:solidFill>
              </a:rPr>
              <a:t> поняттю – ключовому слову.</a:t>
            </a:r>
          </a:p>
          <a:p>
            <a:pPr>
              <a:lnSpc>
                <a:spcPct val="150000"/>
              </a:lnSpc>
            </a:pPr>
            <a:endParaRPr lang="uk-UA" i="1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uk-UA" i="1" dirty="0" smtClean="0">
                <a:solidFill>
                  <a:srgbClr val="0000FF"/>
                </a:solidFill>
              </a:rPr>
              <a:t>3.  Від цих слів записати похідні слова, що відносяться до </a:t>
            </a:r>
          </a:p>
          <a:p>
            <a:pPr>
              <a:lnSpc>
                <a:spcPct val="150000"/>
              </a:lnSpc>
            </a:pPr>
            <a:r>
              <a:rPr lang="uk-UA" i="1" dirty="0" smtClean="0">
                <a:solidFill>
                  <a:srgbClr val="0000FF"/>
                </a:solidFill>
              </a:rPr>
              <a:t>основного поняття чи теми</a:t>
            </a:r>
          </a:p>
          <a:p>
            <a:endParaRPr lang="uk-UA" dirty="0" smtClean="0">
              <a:solidFill>
                <a:srgbClr val="0000FF"/>
              </a:solidFill>
            </a:endParaRPr>
          </a:p>
          <a:p>
            <a:r>
              <a:rPr lang="uk-UA" b="1" i="1" dirty="0" smtClean="0">
                <a:solidFill>
                  <a:srgbClr val="0000FF"/>
                </a:solidFill>
              </a:rPr>
              <a:t>Результат роботи – це структура, що визначає міркування школярів</a:t>
            </a:r>
            <a:endParaRPr lang="ru-RU" b="1" i="1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5" y="5085184"/>
            <a:ext cx="7956376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524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2987824" y="2636912"/>
            <a:ext cx="259228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 smtClean="0"/>
              <a:t>Кліматотвірні</a:t>
            </a:r>
            <a:endParaRPr lang="uk-UA" b="1" dirty="0" smtClean="0"/>
          </a:p>
          <a:p>
            <a:pPr algn="ctr"/>
            <a:r>
              <a:rPr lang="uk-UA" b="1" dirty="0" smtClean="0"/>
              <a:t>чинники </a:t>
            </a:r>
            <a:endParaRPr lang="ru-RU" b="1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4139952" y="2204864"/>
            <a:ext cx="0" cy="396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2915816" y="3429000"/>
            <a:ext cx="504056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2627784" y="1556792"/>
            <a:ext cx="3240360" cy="6480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Висота Сонця над горизонтом</a:t>
            </a:r>
            <a:endParaRPr lang="ru-RU" sz="1600" b="1" dirty="0"/>
          </a:p>
        </p:txBody>
      </p:sp>
      <p:sp>
        <p:nvSpPr>
          <p:cNvPr id="8198" name="Прямоугольник 8197"/>
          <p:cNvSpPr/>
          <p:nvPr/>
        </p:nvSpPr>
        <p:spPr>
          <a:xfrm>
            <a:off x="1835696" y="3861048"/>
            <a:ext cx="2232248" cy="72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Циркуляція повітряних мас</a:t>
            </a:r>
            <a:endParaRPr lang="ru-RU" sz="1600" b="1" dirty="0"/>
          </a:p>
        </p:txBody>
      </p:sp>
      <p:cxnSp>
        <p:nvCxnSpPr>
          <p:cNvPr id="8205" name="Прямая со стрелкой 8204"/>
          <p:cNvCxnSpPr/>
          <p:nvPr/>
        </p:nvCxnSpPr>
        <p:spPr>
          <a:xfrm>
            <a:off x="5004048" y="3140968"/>
            <a:ext cx="648072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26" name="TextBox 8225"/>
          <p:cNvSpPr txBox="1"/>
          <p:nvPr/>
        </p:nvSpPr>
        <p:spPr>
          <a:xfrm>
            <a:off x="451757" y="244205"/>
            <a:ext cx="1589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Кластер</a:t>
            </a:r>
            <a:endParaRPr lang="ru-RU" sz="3200" b="1" dirty="0">
              <a:solidFill>
                <a:srgbClr val="FF0000"/>
              </a:solidFill>
            </a:endParaRPr>
          </a:p>
        </p:txBody>
      </p:sp>
      <p:cxnSp>
        <p:nvCxnSpPr>
          <p:cNvPr id="8229" name="Прямая со стрелкой 8228"/>
          <p:cNvCxnSpPr/>
          <p:nvPr/>
        </p:nvCxnSpPr>
        <p:spPr>
          <a:xfrm flipV="1">
            <a:off x="5004048" y="1268761"/>
            <a:ext cx="1008112" cy="2880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54" name="Прямоугольник 8253"/>
          <p:cNvSpPr/>
          <p:nvPr/>
        </p:nvSpPr>
        <p:spPr>
          <a:xfrm>
            <a:off x="5220072" y="3861048"/>
            <a:ext cx="2160240" cy="6480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Підстильна поверхня</a:t>
            </a:r>
            <a:endParaRPr lang="ru-RU" sz="1600" b="1" dirty="0"/>
          </a:p>
        </p:txBody>
      </p:sp>
      <p:cxnSp>
        <p:nvCxnSpPr>
          <p:cNvPr id="8257" name="Прямая со стрелкой 8256"/>
          <p:cNvCxnSpPr/>
          <p:nvPr/>
        </p:nvCxnSpPr>
        <p:spPr>
          <a:xfrm flipH="1" flipV="1">
            <a:off x="1979712" y="3717032"/>
            <a:ext cx="504056" cy="1444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62" name="Прямоугольник 8261"/>
          <p:cNvSpPr/>
          <p:nvPr/>
        </p:nvSpPr>
        <p:spPr>
          <a:xfrm>
            <a:off x="5364088" y="692696"/>
            <a:ext cx="1656184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Зональні зміни температур</a:t>
            </a:r>
            <a:endParaRPr lang="ru-RU" sz="1600" b="1" dirty="0"/>
          </a:p>
        </p:txBody>
      </p:sp>
      <p:cxnSp>
        <p:nvCxnSpPr>
          <p:cNvPr id="8268" name="Прямая со стрелкой 8267"/>
          <p:cNvCxnSpPr/>
          <p:nvPr/>
        </p:nvCxnSpPr>
        <p:spPr>
          <a:xfrm flipV="1">
            <a:off x="4211960" y="908720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70" name="Прямоугольник 8269"/>
          <p:cNvSpPr/>
          <p:nvPr/>
        </p:nvSpPr>
        <p:spPr>
          <a:xfrm>
            <a:off x="899592" y="3284984"/>
            <a:ext cx="1728192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Постійні вітри</a:t>
            </a:r>
            <a:endParaRPr lang="ru-RU" sz="1600" b="1" dirty="0"/>
          </a:p>
        </p:txBody>
      </p:sp>
      <p:cxnSp>
        <p:nvCxnSpPr>
          <p:cNvPr id="8272" name="Прямая со стрелкой 8271"/>
          <p:cNvCxnSpPr/>
          <p:nvPr/>
        </p:nvCxnSpPr>
        <p:spPr>
          <a:xfrm flipH="1" flipV="1">
            <a:off x="2915816" y="1196752"/>
            <a:ext cx="864096" cy="3600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74" name="Прямоугольник 8273"/>
          <p:cNvSpPr/>
          <p:nvPr/>
        </p:nvSpPr>
        <p:spPr>
          <a:xfrm>
            <a:off x="7020272" y="3284984"/>
            <a:ext cx="1368152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Материки  </a:t>
            </a:r>
            <a:endParaRPr lang="ru-RU" sz="16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251520" y="4077072"/>
            <a:ext cx="1224136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Циклони</a:t>
            </a:r>
            <a:endParaRPr lang="ru-RU" sz="1600" b="1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7812360" y="4077072"/>
            <a:ext cx="1152128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Океани, течії</a:t>
            </a:r>
            <a:endParaRPr lang="ru-RU" sz="1600" b="1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3635896" y="404664"/>
            <a:ext cx="1490464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Зональні зміни опадів</a:t>
            </a:r>
            <a:endParaRPr lang="ru-RU" sz="1600" b="1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1979712" y="692696"/>
            <a:ext cx="1498848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Зональні зміни тиску</a:t>
            </a:r>
            <a:endParaRPr lang="ru-RU" sz="1600" b="1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1115616" y="4869160"/>
            <a:ext cx="144016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Антициклони</a:t>
            </a:r>
            <a:endParaRPr lang="ru-RU" sz="1600" b="1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2915816" y="4869160"/>
            <a:ext cx="1512168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Мусони</a:t>
            </a:r>
            <a:r>
              <a:rPr lang="uk-UA" sz="1400" dirty="0" smtClean="0"/>
              <a:t> </a:t>
            </a:r>
            <a:endParaRPr lang="ru-RU" sz="1400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6876256" y="4941168"/>
            <a:ext cx="1080120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Рельєф</a:t>
            </a:r>
            <a:endParaRPr lang="ru-RU" sz="1600" b="1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5148064" y="4941168"/>
            <a:ext cx="1152128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Альбедо</a:t>
            </a:r>
            <a:endParaRPr lang="ru-RU" sz="1600" b="1" dirty="0"/>
          </a:p>
        </p:txBody>
      </p:sp>
      <p:cxnSp>
        <p:nvCxnSpPr>
          <p:cNvPr id="67" name="Прямая со стрелкой 66"/>
          <p:cNvCxnSpPr/>
          <p:nvPr/>
        </p:nvCxnSpPr>
        <p:spPr>
          <a:xfrm>
            <a:off x="1979712" y="4581128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3347864" y="4581128"/>
            <a:ext cx="0" cy="2351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H="1">
            <a:off x="1475656" y="4293096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>
            <a:off x="5580112" y="4581128"/>
            <a:ext cx="0" cy="3792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>
            <a:off x="6804248" y="4581128"/>
            <a:ext cx="50405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>
            <a:stCxn id="8254" idx="3"/>
          </p:cNvCxnSpPr>
          <p:nvPr/>
        </p:nvCxnSpPr>
        <p:spPr>
          <a:xfrm>
            <a:off x="7380312" y="4185084"/>
            <a:ext cx="432048" cy="108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>
            <a:endCxn id="8274" idx="1"/>
          </p:cNvCxnSpPr>
          <p:nvPr/>
        </p:nvCxnSpPr>
        <p:spPr>
          <a:xfrm flipV="1">
            <a:off x="6444208" y="3501008"/>
            <a:ext cx="576064" cy="3600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4532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16632"/>
            <a:ext cx="7377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Методичний прийом «Ромашка </a:t>
            </a:r>
            <a:r>
              <a:rPr lang="uk-UA" sz="3200" b="1" dirty="0" err="1" smtClean="0">
                <a:solidFill>
                  <a:srgbClr val="FF0000"/>
                </a:solidFill>
              </a:rPr>
              <a:t>Блума</a:t>
            </a:r>
            <a:r>
              <a:rPr lang="uk-UA" sz="3200" b="1" dirty="0" smtClean="0">
                <a:solidFill>
                  <a:srgbClr val="FF0000"/>
                </a:solidFill>
              </a:rPr>
              <a:t>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671112"/>
            <a:ext cx="7260321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/>
              </a:rPr>
            </a:br>
            <a:r>
              <a:rPr lang="ru-RU" dirty="0">
                <a:solidFill>
                  <a:srgbClr val="0000FF"/>
                </a:solidFill>
                <a:latin typeface="Symbol"/>
              </a:rPr>
              <a:t> </a:t>
            </a:r>
            <a:r>
              <a:rPr lang="ru-RU" b="1" i="1" dirty="0" err="1">
                <a:solidFill>
                  <a:srgbClr val="0000FF"/>
                </a:solidFill>
                <a:latin typeface="Times New Roman"/>
              </a:rPr>
              <a:t>Прості</a:t>
            </a:r>
            <a:r>
              <a:rPr lang="ru-RU" b="1" i="1" dirty="0">
                <a:solidFill>
                  <a:srgbClr val="0000FF"/>
                </a:solidFill>
                <a:latin typeface="Times New Roman"/>
              </a:rPr>
              <a:t>/</a:t>
            </a:r>
            <a:r>
              <a:rPr lang="ru-RU" b="1" i="1" dirty="0" err="1">
                <a:solidFill>
                  <a:srgbClr val="0000FF"/>
                </a:solidFill>
                <a:latin typeface="Times New Roman"/>
              </a:rPr>
              <a:t>фактичні</a:t>
            </a:r>
            <a:r>
              <a:rPr lang="ru-RU" b="1" i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(на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перевірку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пам’яті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):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Що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…? Де…? Коли</a:t>
            </a:r>
            <a:r>
              <a:rPr lang="ru-RU" dirty="0" smtClean="0">
                <a:solidFill>
                  <a:srgbClr val="0000FF"/>
                </a:solidFill>
                <a:latin typeface="Times New Roman"/>
              </a:rPr>
              <a:t>…?</a:t>
            </a:r>
          </a:p>
          <a:p>
            <a:r>
              <a:rPr lang="ru-RU" dirty="0">
                <a:solidFill>
                  <a:srgbClr val="0000FF"/>
                </a:solidFill>
                <a:latin typeface="Times New Roman"/>
              </a:rPr>
              <a:t/>
            </a:r>
            <a:br>
              <a:rPr lang="ru-RU" dirty="0">
                <a:solidFill>
                  <a:srgbClr val="0000FF"/>
                </a:solidFill>
                <a:latin typeface="Times New Roman"/>
              </a:rPr>
            </a:br>
            <a:r>
              <a:rPr lang="ru-RU" dirty="0">
                <a:solidFill>
                  <a:srgbClr val="0000FF"/>
                </a:solidFill>
                <a:latin typeface="Symbol"/>
              </a:rPr>
              <a:t> </a:t>
            </a:r>
            <a:r>
              <a:rPr lang="ru-RU" b="1" i="1" dirty="0" err="1">
                <a:solidFill>
                  <a:srgbClr val="0000FF"/>
                </a:solidFill>
                <a:latin typeface="Times New Roman"/>
              </a:rPr>
              <a:t>Уточнювальні</a:t>
            </a:r>
            <a:r>
              <a:rPr lang="ru-RU" b="1" dirty="0">
                <a:solidFill>
                  <a:srgbClr val="0000FF"/>
                </a:solidFill>
                <a:latin typeface="Times New Roman"/>
              </a:rPr>
              <a:t>: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Ти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вважаєш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що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…?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Тобто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ти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сказав,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що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…?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Ти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бачиш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/>
            </a:r>
            <a:br>
              <a:rPr lang="ru-RU" dirty="0">
                <a:solidFill>
                  <a:srgbClr val="0000FF"/>
                </a:solidFill>
                <a:latin typeface="Times New Roman"/>
              </a:rPr>
            </a:br>
            <a:r>
              <a:rPr lang="ru-RU" dirty="0" err="1">
                <a:solidFill>
                  <a:srgbClr val="0000FF"/>
                </a:solidFill>
                <a:latin typeface="Times New Roman"/>
              </a:rPr>
              <a:t>це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так</a:t>
            </a:r>
            <a:r>
              <a:rPr lang="ru-RU" dirty="0" smtClean="0">
                <a:solidFill>
                  <a:srgbClr val="0000FF"/>
                </a:solidFill>
                <a:latin typeface="Times New Roman"/>
              </a:rPr>
              <a:t>..?</a:t>
            </a:r>
          </a:p>
          <a:p>
            <a:r>
              <a:rPr lang="ru-RU" dirty="0">
                <a:solidFill>
                  <a:srgbClr val="0000FF"/>
                </a:solidFill>
                <a:latin typeface="Times New Roman"/>
              </a:rPr>
              <a:t/>
            </a:r>
            <a:br>
              <a:rPr lang="ru-RU" dirty="0">
                <a:solidFill>
                  <a:srgbClr val="0000FF"/>
                </a:solidFill>
                <a:latin typeface="Times New Roman"/>
              </a:rPr>
            </a:br>
            <a:r>
              <a:rPr lang="ru-RU" dirty="0">
                <a:solidFill>
                  <a:srgbClr val="0000FF"/>
                </a:solidFill>
                <a:latin typeface="Symbol"/>
              </a:rPr>
              <a:t> </a:t>
            </a:r>
            <a:r>
              <a:rPr lang="ru-RU" b="1" i="1" dirty="0" err="1">
                <a:solidFill>
                  <a:srgbClr val="0000FF"/>
                </a:solidFill>
                <a:latin typeface="Times New Roman"/>
              </a:rPr>
              <a:t>Пояснювальні</a:t>
            </a:r>
            <a:r>
              <a:rPr lang="ru-RU" b="1" dirty="0">
                <a:solidFill>
                  <a:srgbClr val="0000FF"/>
                </a:solidFill>
                <a:latin typeface="Times New Roman"/>
              </a:rPr>
              <a:t>: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Чому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…?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Що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мається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на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увазі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…? Яка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головна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ідея</a:t>
            </a:r>
            <a:r>
              <a:rPr lang="ru-RU" dirty="0" smtClean="0">
                <a:solidFill>
                  <a:srgbClr val="0000FF"/>
                </a:solidFill>
                <a:latin typeface="Times New Roman"/>
              </a:rPr>
              <a:t>…?</a:t>
            </a:r>
          </a:p>
          <a:p>
            <a:r>
              <a:rPr lang="ru-RU" dirty="0">
                <a:solidFill>
                  <a:srgbClr val="0000FF"/>
                </a:solidFill>
                <a:latin typeface="Times New Roman"/>
              </a:rPr>
              <a:t/>
            </a:r>
            <a:br>
              <a:rPr lang="ru-RU" dirty="0">
                <a:solidFill>
                  <a:srgbClr val="0000FF"/>
                </a:solidFill>
                <a:latin typeface="Times New Roman"/>
              </a:rPr>
            </a:br>
            <a:r>
              <a:rPr lang="ru-RU" dirty="0">
                <a:solidFill>
                  <a:srgbClr val="0000FF"/>
                </a:solidFill>
                <a:latin typeface="Symbol"/>
              </a:rPr>
              <a:t> </a:t>
            </a:r>
            <a:r>
              <a:rPr lang="ru-RU" b="1" i="1" dirty="0" err="1">
                <a:solidFill>
                  <a:srgbClr val="0000FF"/>
                </a:solidFill>
                <a:latin typeface="Times New Roman"/>
              </a:rPr>
              <a:t>Творчі</a:t>
            </a:r>
            <a:r>
              <a:rPr lang="ru-RU" b="1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де є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елемент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прогнозу/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припущення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: А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що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якби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…? Як би</a:t>
            </a:r>
            <a:br>
              <a:rPr lang="ru-RU" dirty="0">
                <a:solidFill>
                  <a:srgbClr val="0000FF"/>
                </a:solidFill>
                <a:latin typeface="Times New Roman"/>
              </a:rPr>
            </a:br>
            <a:r>
              <a:rPr lang="ru-RU" dirty="0" err="1">
                <a:solidFill>
                  <a:srgbClr val="0000FF"/>
                </a:solidFill>
                <a:latin typeface="Times New Roman"/>
              </a:rPr>
              <a:t>покращили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…?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Запропонуйте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альтернативу</a:t>
            </a:r>
            <a:r>
              <a:rPr lang="ru-RU" dirty="0" smtClean="0">
                <a:solidFill>
                  <a:srgbClr val="0000FF"/>
                </a:solidFill>
                <a:latin typeface="Times New Roman"/>
              </a:rPr>
              <a:t>…</a:t>
            </a:r>
          </a:p>
          <a:p>
            <a:r>
              <a:rPr lang="ru-RU" dirty="0">
                <a:solidFill>
                  <a:srgbClr val="0000FF"/>
                </a:solidFill>
                <a:latin typeface="Times New Roman"/>
              </a:rPr>
              <a:t/>
            </a:r>
            <a:br>
              <a:rPr lang="ru-RU" dirty="0">
                <a:solidFill>
                  <a:srgbClr val="0000FF"/>
                </a:solidFill>
                <a:latin typeface="Times New Roman"/>
              </a:rPr>
            </a:br>
            <a:r>
              <a:rPr lang="ru-RU" dirty="0">
                <a:solidFill>
                  <a:srgbClr val="0000FF"/>
                </a:solidFill>
                <a:latin typeface="Symbol"/>
              </a:rPr>
              <a:t> </a:t>
            </a:r>
            <a:r>
              <a:rPr lang="ru-RU" b="1" i="1" dirty="0" err="1">
                <a:solidFill>
                  <a:srgbClr val="0000FF"/>
                </a:solidFill>
                <a:latin typeface="Times New Roman"/>
              </a:rPr>
              <a:t>Оцінювальні</a:t>
            </a:r>
            <a:r>
              <a:rPr lang="ru-RU" b="1" dirty="0">
                <a:solidFill>
                  <a:srgbClr val="0000FF"/>
                </a:solidFill>
                <a:latin typeface="Times New Roman"/>
              </a:rPr>
              <a:t>: 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Чим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щось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відрізняється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від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іншого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?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Наскільки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цінними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/>
            </a:r>
            <a:br>
              <a:rPr lang="ru-RU" dirty="0">
                <a:solidFill>
                  <a:srgbClr val="0000FF"/>
                </a:solidFill>
                <a:latin typeface="Times New Roman"/>
              </a:rPr>
            </a:br>
            <a:r>
              <a:rPr lang="ru-RU" dirty="0">
                <a:solidFill>
                  <a:srgbClr val="0000FF"/>
                </a:solidFill>
                <a:latin typeface="Times New Roman"/>
              </a:rPr>
              <a:t>є…? Як би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ви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визначили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/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аргументували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…? Яке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судження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ви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можете</a:t>
            </a:r>
            <a:br>
              <a:rPr lang="ru-RU" dirty="0">
                <a:solidFill>
                  <a:srgbClr val="0000FF"/>
                </a:solidFill>
                <a:latin typeface="Times New Roman"/>
              </a:rPr>
            </a:br>
            <a:r>
              <a:rPr lang="ru-RU" dirty="0" err="1">
                <a:solidFill>
                  <a:srgbClr val="0000FF"/>
                </a:solidFill>
                <a:latin typeface="Times New Roman"/>
              </a:rPr>
              <a:t>зробити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з приводу…?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тощо</a:t>
            </a:r>
            <a:r>
              <a:rPr lang="ru-RU" dirty="0" smtClean="0">
                <a:solidFill>
                  <a:srgbClr val="0000FF"/>
                </a:solidFill>
                <a:latin typeface="Times New Roman"/>
              </a:rPr>
              <a:t>.</a:t>
            </a:r>
          </a:p>
          <a:p>
            <a:r>
              <a:rPr lang="ru-RU" dirty="0">
                <a:solidFill>
                  <a:srgbClr val="0000FF"/>
                </a:solidFill>
                <a:latin typeface="Times New Roman"/>
              </a:rPr>
              <a:t/>
            </a:r>
            <a:br>
              <a:rPr lang="ru-RU" dirty="0">
                <a:solidFill>
                  <a:srgbClr val="0000FF"/>
                </a:solidFill>
                <a:latin typeface="Times New Roman"/>
              </a:rPr>
            </a:br>
            <a:r>
              <a:rPr lang="ru-RU" b="1" dirty="0">
                <a:solidFill>
                  <a:srgbClr val="0000FF"/>
                </a:solidFill>
                <a:latin typeface="Symbol"/>
              </a:rPr>
              <a:t> </a:t>
            </a:r>
            <a:r>
              <a:rPr lang="ru-RU" b="1" i="1" dirty="0" err="1">
                <a:solidFill>
                  <a:srgbClr val="0000FF"/>
                </a:solidFill>
                <a:latin typeface="Times New Roman"/>
              </a:rPr>
              <a:t>Практичні</a:t>
            </a:r>
            <a:r>
              <a:rPr lang="ru-RU" b="1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що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мають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висвітлити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зв’язок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теорії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з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життям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: де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це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/>
            </a:r>
            <a:br>
              <a:rPr lang="ru-RU" dirty="0">
                <a:solidFill>
                  <a:srgbClr val="0000FF"/>
                </a:solidFill>
                <a:latin typeface="Times New Roman"/>
              </a:rPr>
            </a:br>
            <a:r>
              <a:rPr lang="ru-RU" dirty="0" err="1">
                <a:solidFill>
                  <a:srgbClr val="0000FF"/>
                </a:solidFill>
                <a:latin typeface="Times New Roman"/>
              </a:rPr>
              <a:t>застосовується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у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повсякденному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житті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? Як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це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можна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/>
              </a:rPr>
              <a:t>використати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 на</a:t>
            </a:r>
            <a:br>
              <a:rPr lang="ru-RU" dirty="0">
                <a:solidFill>
                  <a:srgbClr val="0000FF"/>
                </a:solidFill>
                <a:latin typeface="Times New Roman"/>
              </a:rPr>
            </a:br>
            <a:r>
              <a:rPr lang="ru-RU" dirty="0" err="1">
                <a:solidFill>
                  <a:srgbClr val="0000FF"/>
                </a:solidFill>
                <a:latin typeface="Times New Roman"/>
              </a:rPr>
              <a:t>практиці</a:t>
            </a:r>
            <a:r>
              <a:rPr lang="ru-RU" dirty="0">
                <a:solidFill>
                  <a:srgbClr val="0000FF"/>
                </a:solidFill>
                <a:latin typeface="Times New Roman"/>
              </a:rPr>
              <a:t>?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/>
              </a:rPr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3800" y="2996952"/>
            <a:ext cx="1800200" cy="233233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7753" y="836712"/>
            <a:ext cx="1886247" cy="188624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910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5656" cy="191185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0"/>
            <a:ext cx="4139952" cy="310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332656"/>
            <a:ext cx="4248472" cy="864096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14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251521" y="1001457"/>
            <a:ext cx="8280920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 як</a:t>
            </a:r>
            <a:r>
              <a:rPr kumimoji="0" lang="uk-UA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кл</a:t>
            </a:r>
            <a:r>
              <a:rPr kumimoji="0" lang="uk-UA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матотв</a:t>
            </a:r>
            <a:r>
              <a:rPr kumimoji="0" lang="uk-UA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рн</a:t>
            </a:r>
            <a:r>
              <a:rPr kumimoji="0" lang="uk-UA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чинники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</a:t>
            </a:r>
            <a:r>
              <a:rPr kumimoji="0" lang="uk-UA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знались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сьогодн</a:t>
            </a:r>
            <a:r>
              <a:rPr kumimoji="0" lang="uk-UA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ішньому</a:t>
            </a:r>
            <a:r>
              <a:rPr kumimoji="0" lang="uk-UA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уроці?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 справді вважаєте, що на клімат материків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uk-UA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впливають висота і характер </a:t>
            </a:r>
            <a:r>
              <a:rPr kumimoji="0" lang="uk-UA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рельєфа</a:t>
            </a:r>
            <a:r>
              <a:rPr kumimoji="0" lang="uk-UA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місцевості?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Як саме виникають області високого і низького тиску? Яким чином географічна широта місцевості впливає</a:t>
            </a:r>
            <a:r>
              <a:rPr kumimoji="0" lang="uk-UA" sz="18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розподіл сонячної радіації?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Рік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Черапуджі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можна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описати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так: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п’ять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мокрих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сім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«сухих»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місяців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Чому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так?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ru-RU" sz="1800" b="1" i="1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sz="18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Як змінився б клімат Євразії за відсутності  гірської системи Гімалаїв?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1800" b="1" i="1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еплі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морські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течії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являються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«трубами водяного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опалення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планети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18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Як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думаєте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чи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можливо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підтвердити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конкретними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прикладами?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AutoShape 3" descr="ÐÐ°ÑÑÐ¸Ð½ÐºÐ¸ Ð¿Ð¾ Ð·Ð°Ð¿ÑÐ¾ÑÑ ÑÐ¾Ð¼Ð°ÑÐºÐ° Ð±Ð»ÑÐ¼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9" name="AutoShape 5" descr="ÐÐ°ÑÑÐ¸Ð½ÐºÐ¸ Ð¿Ð¾ Ð·Ð°Ð¿ÑÐ¾ÑÑ ÑÐ¾Ð¼Ð°ÑÐºÐ° Ð±Ð»ÑÐ¼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1" name="AutoShape 7" descr="ÐÐ°ÑÑÐ¸Ð½ÐºÐ¸ Ð¿Ð¾ Ð·Ð°Ð¿ÑÐ¾ÑÑ ÑÐ¾Ð¼Ð°ÑÐºÐ° Ð±Ð»ÑÐ¼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3" name="AutoShape 9" descr="ÐÐ°ÑÑÐ¸Ð½ÐºÐ¸ Ð¿Ð¾ Ð·Ð°Ð¿ÑÐ¾ÑÑ ÑÐ¾Ð¼Ð°ÑÐºÐ° Ð±Ð»ÑÐ¼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5" name="AutoShape 11" descr="ÐÐ°ÑÑÐ¸Ð½ÐºÐ¸ Ð¿Ð¾ Ð·Ð°Ð¿ÑÐ¾ÑÑ ÑÐ¾Ð¼Ð°ÑÐºÐ° Ð±Ð»ÑÐ¼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1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204864"/>
            <a:ext cx="2209428" cy="147295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260648"/>
            <a:ext cx="3757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Прийом «Модель 6</a:t>
            </a:r>
            <a:r>
              <a:rPr lang="en-US" sz="2800" b="1" dirty="0" smtClean="0">
                <a:solidFill>
                  <a:srgbClr val="C00000"/>
                </a:solidFill>
              </a:rPr>
              <a:t>W</a:t>
            </a:r>
            <a:r>
              <a:rPr lang="uk-UA" sz="2800" b="1" dirty="0" smtClean="0">
                <a:solidFill>
                  <a:srgbClr val="C00000"/>
                </a:solidFill>
              </a:rPr>
              <a:t>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447" y="783868"/>
            <a:ext cx="8806322" cy="2542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i="1" dirty="0">
                <a:solidFill>
                  <a:srgbClr val="000000"/>
                </a:solidFill>
                <a:latin typeface="Times New Roman"/>
              </a:rPr>
              <a:t>Суть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цього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прийому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полягає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у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послідовних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запитаннях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до партнера</a:t>
            </a:r>
            <a:br>
              <a:rPr lang="ru-RU" i="1" dirty="0">
                <a:solidFill>
                  <a:srgbClr val="000000"/>
                </a:solidFill>
                <a:latin typeface="Times New Roman"/>
              </a:rPr>
            </a:br>
            <a:r>
              <a:rPr lang="ru-RU" i="1" dirty="0">
                <a:solidFill>
                  <a:srgbClr val="000000"/>
                </a:solidFill>
                <a:latin typeface="Times New Roman"/>
              </a:rPr>
              <a:t>«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Чому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?» (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англійською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«</a:t>
            </a:r>
            <a:r>
              <a:rPr lang="en-US" i="1" dirty="0">
                <a:solidFill>
                  <a:srgbClr val="000000"/>
                </a:solidFill>
                <a:latin typeface="Times New Roman"/>
              </a:rPr>
              <a:t>Why?»,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звідси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і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назва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прийому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).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Це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логічно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побудовані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i="1" dirty="0">
                <a:solidFill>
                  <a:srgbClr val="000000"/>
                </a:solidFill>
                <a:latin typeface="Times New Roman"/>
              </a:rPr>
            </a:b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запитання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кожну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репліку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партнера.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Підбір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у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такий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спосіб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запитань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дозволить</a:t>
            </a:r>
            <a:br>
              <a:rPr lang="ru-RU" i="1" dirty="0">
                <a:solidFill>
                  <a:srgbClr val="000000"/>
                </a:solidFill>
                <a:latin typeface="Times New Roman"/>
              </a:rPr>
            </a:b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дізнатися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більше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за темою, </a:t>
            </a:r>
            <a:r>
              <a:rPr lang="ru-RU" i="1" dirty="0" smtClean="0">
                <a:solidFill>
                  <a:srgbClr val="000000"/>
                </a:solidFill>
                <a:latin typeface="Times New Roman"/>
              </a:rPr>
              <a:t>а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також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dirty="0" err="1" smtClean="0">
                <a:solidFill>
                  <a:srgbClr val="000000"/>
                </a:solidFill>
                <a:latin typeface="Times New Roman"/>
              </a:rPr>
              <a:t>стимулюватиме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  </a:t>
            </a:r>
            <a:r>
              <a:rPr lang="ru-RU" i="1" dirty="0" err="1" smtClean="0">
                <a:solidFill>
                  <a:srgbClr val="000000"/>
                </a:solidFill>
                <a:latin typeface="Times New Roman"/>
              </a:rPr>
              <a:t>учнів</a:t>
            </a:r>
            <a:r>
              <a:rPr lang="ru-RU" i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до синтезу (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дослідження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</a:t>
            </a:r>
            <a:endParaRPr lang="en-US" i="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50000"/>
              </a:lnSpc>
            </a:pPr>
            <a:r>
              <a:rPr lang="ru-RU" i="1" dirty="0" err="1" smtClean="0">
                <a:solidFill>
                  <a:srgbClr val="000000"/>
                </a:solidFill>
                <a:latin typeface="Times New Roman"/>
              </a:rPr>
              <a:t>предметів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явищ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дійсності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в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цілісності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i="1" dirty="0" err="1" smtClean="0">
                <a:solidFill>
                  <a:srgbClr val="000000"/>
                </a:solidFill>
                <a:latin typeface="Times New Roman"/>
              </a:rPr>
              <a:t>єдності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dirty="0" smtClean="0">
                <a:solidFill>
                  <a:srgbClr val="000000"/>
                </a:solidFill>
                <a:latin typeface="Times New Roman"/>
              </a:rPr>
              <a:t>та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взаємозв’язку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їх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Times New Roman"/>
              </a:rPr>
              <a:t>частин</a:t>
            </a:r>
            <a:r>
              <a:rPr lang="ru-RU" i="1" dirty="0">
                <a:solidFill>
                  <a:srgbClr val="000000"/>
                </a:solidFill>
                <a:latin typeface="Times New Roman"/>
              </a:rPr>
              <a:t>).</a:t>
            </a:r>
            <a:r>
              <a:rPr lang="ru-RU" i="1" dirty="0"/>
              <a:t> </a:t>
            </a:r>
            <a:br>
              <a:rPr lang="ru-RU" i="1" dirty="0"/>
            </a:br>
            <a:endParaRPr lang="ru-RU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99592" y="3356992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1  </a:t>
            </a:r>
            <a:r>
              <a:rPr lang="ru-RU" sz="2400" b="1" dirty="0" err="1" smtClean="0">
                <a:solidFill>
                  <a:srgbClr val="002060"/>
                </a:solidFill>
              </a:rPr>
              <a:t>Чому</a:t>
            </a:r>
            <a:r>
              <a:rPr lang="ru-RU" sz="2400" b="1" dirty="0" smtClean="0">
                <a:solidFill>
                  <a:srgbClr val="002060"/>
                </a:solidFill>
              </a:rPr>
              <a:t> в </a:t>
            </a:r>
            <a:r>
              <a:rPr lang="ru-RU" sz="2400" b="1" dirty="0" err="1" smtClean="0">
                <a:solidFill>
                  <a:srgbClr val="002060"/>
                </a:solidFill>
              </a:rPr>
              <a:t>місті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Дебанджуа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випадає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багато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опадів</a:t>
            </a:r>
            <a:r>
              <a:rPr lang="ru-RU" sz="2400" b="1" dirty="0" smtClean="0">
                <a:solidFill>
                  <a:srgbClr val="002060"/>
                </a:solidFill>
              </a:rPr>
              <a:t>?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 2  </a:t>
            </a:r>
            <a:r>
              <a:rPr lang="ru-RU" sz="2400" b="1" dirty="0" err="1" smtClean="0">
                <a:solidFill>
                  <a:srgbClr val="002060"/>
                </a:solidFill>
              </a:rPr>
              <a:t>Чому</a:t>
            </a:r>
            <a:r>
              <a:rPr lang="ru-RU" sz="2400" b="1" dirty="0" smtClean="0">
                <a:solidFill>
                  <a:srgbClr val="002060"/>
                </a:solidFill>
              </a:rPr>
              <a:t> в </a:t>
            </a:r>
            <a:r>
              <a:rPr lang="ru-RU" sz="2400" b="1" dirty="0" err="1" smtClean="0">
                <a:solidFill>
                  <a:srgbClr val="002060"/>
                </a:solidFill>
              </a:rPr>
              <a:t>районі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екватора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багато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опадів</a:t>
            </a:r>
            <a:r>
              <a:rPr lang="ru-RU" sz="24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   3  </a:t>
            </a:r>
            <a:r>
              <a:rPr lang="ru-RU" sz="2400" b="1" dirty="0" err="1" smtClean="0">
                <a:solidFill>
                  <a:srgbClr val="002060"/>
                </a:solidFill>
              </a:rPr>
              <a:t>Чому</a:t>
            </a:r>
            <a:r>
              <a:rPr lang="ru-RU" sz="2400" b="1" dirty="0" smtClean="0">
                <a:solidFill>
                  <a:srgbClr val="002060"/>
                </a:solidFill>
              </a:rPr>
              <a:t> в </a:t>
            </a:r>
            <a:r>
              <a:rPr lang="ru-RU" sz="2400" b="1" dirty="0" err="1" smtClean="0">
                <a:solidFill>
                  <a:srgbClr val="002060"/>
                </a:solidFill>
              </a:rPr>
              <a:t>поясі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низького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тиску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випадає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багато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опадів</a:t>
            </a:r>
            <a:r>
              <a:rPr lang="ru-RU" sz="2400" b="1" dirty="0" smtClean="0">
                <a:solidFill>
                  <a:srgbClr val="002060"/>
                </a:solidFill>
              </a:rPr>
              <a:t>?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     4 </a:t>
            </a:r>
            <a:r>
              <a:rPr lang="ru-RU" sz="2400" b="1" dirty="0" err="1" smtClean="0">
                <a:solidFill>
                  <a:srgbClr val="002060"/>
                </a:solidFill>
              </a:rPr>
              <a:t>Чому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висхідні</a:t>
            </a:r>
            <a:r>
              <a:rPr lang="ru-RU" sz="2400" b="1" dirty="0" smtClean="0">
                <a:solidFill>
                  <a:srgbClr val="002060"/>
                </a:solidFill>
              </a:rPr>
              <a:t> потоки </a:t>
            </a:r>
            <a:r>
              <a:rPr lang="ru-RU" sz="2400" b="1" dirty="0" err="1" smtClean="0">
                <a:solidFill>
                  <a:srgbClr val="002060"/>
                </a:solidFill>
              </a:rPr>
              <a:t>сприяють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випаданню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опадів</a:t>
            </a:r>
            <a:r>
              <a:rPr lang="ru-RU" sz="24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        5 </a:t>
            </a:r>
            <a:r>
              <a:rPr lang="ru-RU" sz="2400" b="1" dirty="0" err="1" smtClean="0">
                <a:solidFill>
                  <a:srgbClr val="002060"/>
                </a:solidFill>
              </a:rPr>
              <a:t>Чому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опадів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випадає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дуже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багато</a:t>
            </a:r>
            <a:r>
              <a:rPr lang="ru-RU" sz="2400" b="1" dirty="0" smtClean="0">
                <a:solidFill>
                  <a:srgbClr val="002060"/>
                </a:solidFill>
              </a:rPr>
              <a:t>?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           6 </a:t>
            </a:r>
            <a:r>
              <a:rPr lang="ru-RU" sz="2400" b="1" dirty="0" err="1" smtClean="0">
                <a:solidFill>
                  <a:srgbClr val="002060"/>
                </a:solidFill>
              </a:rPr>
              <a:t>Чому</a:t>
            </a:r>
            <a:r>
              <a:rPr lang="ru-RU" sz="2400" b="1" dirty="0" smtClean="0">
                <a:solidFill>
                  <a:srgbClr val="002060"/>
                </a:solidFill>
              </a:rPr>
              <a:t> на </a:t>
            </a:r>
            <a:r>
              <a:rPr lang="ru-RU" sz="2400" b="1" dirty="0" err="1" smtClean="0">
                <a:solidFill>
                  <a:srgbClr val="002060"/>
                </a:solidFill>
              </a:rPr>
              <a:t>екваторі</a:t>
            </a:r>
            <a:r>
              <a:rPr lang="ru-RU" sz="2400" b="1" dirty="0" smtClean="0">
                <a:solidFill>
                  <a:srgbClr val="002060"/>
                </a:solidFill>
              </a:rPr>
              <a:t> тепло </a:t>
            </a:r>
            <a:r>
              <a:rPr lang="ru-RU" sz="2400" b="1" dirty="0" err="1" smtClean="0">
                <a:solidFill>
                  <a:srgbClr val="002060"/>
                </a:solidFill>
              </a:rPr>
              <a:t>протягом</a:t>
            </a:r>
            <a:r>
              <a:rPr lang="ru-RU" sz="2400" b="1" dirty="0" smtClean="0">
                <a:solidFill>
                  <a:srgbClr val="002060"/>
                </a:solidFill>
              </a:rPr>
              <a:t> року?</a:t>
            </a:r>
            <a:endParaRPr lang="ru-RU" sz="2400" b="1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8218" y="5697129"/>
            <a:ext cx="2264027" cy="115465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6315" y="116632"/>
            <a:ext cx="1165587" cy="116558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9248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04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453" y="237268"/>
            <a:ext cx="4730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Вміти ставити запитання – це важливо!!!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453" y="764704"/>
            <a:ext cx="8568952" cy="309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b="1" i="1" dirty="0" smtClean="0">
                <a:solidFill>
                  <a:srgbClr val="0000FF"/>
                </a:solidFill>
              </a:rPr>
              <a:t>Складаємо закриті запитання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Такі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запитання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передбачають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чітку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конкретну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відповідь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 з одного – </a:t>
            </a:r>
            <a:r>
              <a:rPr lang="ru-RU" sz="1600" dirty="0" err="1" smtClean="0">
                <a:solidFill>
                  <a:srgbClr val="000000"/>
                </a:solidFill>
                <a:latin typeface="Times New Roman"/>
              </a:rPr>
              <a:t>двох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/>
              </a:rPr>
              <a:t>слів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.                                             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Вони </a:t>
            </a:r>
            <a:r>
              <a:rPr lang="ru-RU" sz="1600" b="1" dirty="0" err="1">
                <a:solidFill>
                  <a:srgbClr val="000000"/>
                </a:solidFill>
                <a:latin typeface="Times New Roman"/>
              </a:rPr>
              <a:t>дають</a:t>
            </a: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Times New Roman"/>
              </a:rPr>
              <a:t>відповідь</a:t>
            </a: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>: </a:t>
            </a:r>
            <a:r>
              <a:rPr lang="ru-RU" sz="1600" b="1" dirty="0" err="1">
                <a:solidFill>
                  <a:srgbClr val="000000"/>
                </a:solidFill>
                <a:latin typeface="Times New Roman"/>
              </a:rPr>
              <a:t>хто</a:t>
            </a: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>? </a:t>
            </a:r>
            <a:r>
              <a:rPr lang="ru-RU" sz="1600" b="1" dirty="0" err="1">
                <a:solidFill>
                  <a:srgbClr val="000000"/>
                </a:solidFill>
                <a:latin typeface="Times New Roman"/>
              </a:rPr>
              <a:t>що</a:t>
            </a: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>? коли? де? </a:t>
            </a:r>
            <a:r>
              <a:rPr lang="ru-RU" sz="1600" b="1" dirty="0" err="1">
                <a:solidFill>
                  <a:srgbClr val="000000"/>
                </a:solidFill>
                <a:latin typeface="Times New Roman"/>
              </a:rPr>
              <a:t>чи</a:t>
            </a: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> правильно? </a:t>
            </a:r>
            <a:r>
              <a:rPr lang="ru-RU" sz="1600" b="1" dirty="0" err="1">
                <a:solidFill>
                  <a:srgbClr val="000000"/>
                </a:solidFill>
                <a:latin typeface="Times New Roman"/>
              </a:rPr>
              <a:t>чи</a:t>
            </a: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/>
              </a:rPr>
              <a:t>погоджуєтесь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 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/>
              </a:rPr>
              <a:t>ви</a:t>
            </a: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>?</a:t>
            </a:r>
            <a:r>
              <a:rPr lang="ru-RU" sz="1600" b="1" dirty="0"/>
              <a:t> </a:t>
            </a:r>
            <a:br>
              <a:rPr lang="ru-RU" sz="1600" b="1" dirty="0"/>
            </a:br>
            <a:r>
              <a:rPr lang="uk-UA" sz="16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Прийом «Вірю – не вірю</a:t>
            </a:r>
            <a:r>
              <a:rPr lang="uk-UA" sz="16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» або «Так - Ні».</a:t>
            </a:r>
            <a:r>
              <a:rPr lang="uk-UA" sz="16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sz="1600" dirty="0" smtClean="0">
                <a:latin typeface="Times New Roman"/>
                <a:ea typeface="Calibri"/>
                <a:cs typeface="Times New Roman"/>
              </a:rPr>
              <a:t>«Полюс 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холоду» Північної півкулі розташувався на архіпелазі Шпіцберген (не </a:t>
            </a:r>
            <a:r>
              <a:rPr lang="uk-UA" sz="1600" dirty="0" smtClean="0">
                <a:latin typeface="Times New Roman"/>
                <a:ea typeface="Calibri"/>
                <a:cs typeface="Times New Roman"/>
              </a:rPr>
              <a:t>вірю)</a:t>
            </a:r>
            <a:endParaRPr lang="ru-RU" sz="1200" dirty="0" smtClean="0">
              <a:ea typeface="Calibri"/>
              <a:cs typeface="Times New Roman"/>
            </a:endParaRP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sz="1600" dirty="0" smtClean="0">
                <a:latin typeface="Times New Roman"/>
                <a:ea typeface="Calibri"/>
                <a:cs typeface="Times New Roman"/>
              </a:rPr>
              <a:t>Під 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впливом мусонної циркуляції перебувають південна та східна частини Євразії (Вірю)</a:t>
            </a:r>
            <a:endParaRPr lang="ru-RU" sz="1200" dirty="0">
              <a:ea typeface="Calibri"/>
              <a:cs typeface="Times New Roman"/>
            </a:endParaRPr>
          </a:p>
          <a:p>
            <a:pPr marL="285750" lvl="0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sz="1600" dirty="0" smtClean="0">
                <a:latin typeface="Times New Roman"/>
                <a:ea typeface="Calibri"/>
                <a:cs typeface="Times New Roman"/>
              </a:rPr>
              <a:t>В 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помірних широтах переважають стокові вітри (не вірю</a:t>
            </a:r>
            <a:r>
              <a:rPr lang="uk-UA" sz="1600" dirty="0" smtClean="0">
                <a:latin typeface="Times New Roman"/>
                <a:ea typeface="Calibri"/>
                <a:cs typeface="Times New Roman"/>
              </a:rPr>
              <a:t>)</a:t>
            </a:r>
          </a:p>
          <a:p>
            <a:pPr lvl="0">
              <a:spcAft>
                <a:spcPts val="1000"/>
              </a:spcAft>
            </a:pP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Хто</a:t>
            </a:r>
            <a:r>
              <a:rPr lang="uk-UA" sz="1600" dirty="0" smtClean="0">
                <a:latin typeface="Times New Roman"/>
                <a:ea typeface="Calibri"/>
                <a:cs typeface="Times New Roman"/>
              </a:rPr>
              <a:t>  відкрив Америку?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Як</a:t>
            </a:r>
            <a:r>
              <a:rPr lang="uk-UA" sz="1600" dirty="0" smtClean="0">
                <a:latin typeface="Times New Roman"/>
                <a:ea typeface="Calibri"/>
                <a:cs typeface="Times New Roman"/>
              </a:rPr>
              <a:t> називають жаркий і сухий кліматичний пояс?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Що</a:t>
            </a:r>
            <a:r>
              <a:rPr lang="uk-UA" sz="1600" dirty="0" smtClean="0">
                <a:latin typeface="Times New Roman"/>
                <a:ea typeface="Calibri"/>
                <a:cs typeface="Times New Roman"/>
              </a:rPr>
              <a:t> таке погода?</a:t>
            </a:r>
            <a:endParaRPr lang="ru-RU" sz="1200" dirty="0">
              <a:ea typeface="Calibri"/>
              <a:cs typeface="Times New Roman"/>
            </a:endParaRPr>
          </a:p>
          <a:p>
            <a:endParaRPr lang="ru-RU" sz="1600" b="1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3622592"/>
            <a:ext cx="678179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0000FF"/>
                </a:solidFill>
              </a:rPr>
              <a:t>2. Складаємо відкриті запитання</a:t>
            </a:r>
          </a:p>
          <a:p>
            <a:r>
              <a:rPr lang="uk-UA" sz="1600" dirty="0" smtClean="0"/>
              <a:t>Вони не дають однозначної відповіді, але </a:t>
            </a:r>
            <a:r>
              <a:rPr lang="ru-RU" sz="1600" dirty="0" err="1" smtClean="0">
                <a:solidFill>
                  <a:srgbClr val="000000"/>
                </a:solidFill>
                <a:latin typeface="Times New Roman"/>
              </a:rPr>
              <a:t>викликають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думки та </a:t>
            </a:r>
            <a:r>
              <a:rPr lang="ru-RU" sz="1600" dirty="0" err="1" smtClean="0">
                <a:solidFill>
                  <a:srgbClr val="000000"/>
                </a:solidFill>
                <a:latin typeface="Times New Roman"/>
              </a:rPr>
              <a:t>почуття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:</a:t>
            </a:r>
          </a:p>
          <a:p>
            <a:r>
              <a:rPr lang="ru-RU" sz="1600" b="1" dirty="0" err="1" smtClean="0">
                <a:solidFill>
                  <a:srgbClr val="000000"/>
                </a:solidFill>
                <a:latin typeface="Times New Roman"/>
              </a:rPr>
              <a:t>Наскільки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/>
              </a:rPr>
              <a:t>важливо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 знати про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/>
              </a:rPr>
              <a:t>клімат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/>
              </a:rPr>
              <a:t>країни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/>
              </a:rPr>
              <a:t>міста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?</a:t>
            </a:r>
          </a:p>
          <a:p>
            <a:r>
              <a:rPr lang="ru-RU" sz="1600" b="1" dirty="0" err="1" smtClean="0">
                <a:solidFill>
                  <a:srgbClr val="000000"/>
                </a:solidFill>
                <a:latin typeface="Times New Roman"/>
              </a:rPr>
              <a:t>Чому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 в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/>
              </a:rPr>
              <a:t>центрі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/>
              </a:rPr>
              <a:t>міста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 температура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/>
              </a:rPr>
              <a:t>повітря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/>
              </a:rPr>
              <a:t>вища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/>
              </a:rPr>
              <a:t>ніж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/>
              </a:rPr>
              <a:t>його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/>
              </a:rPr>
              <a:t>околицях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?</a:t>
            </a:r>
            <a:r>
              <a:rPr lang="ru-RU" sz="1600" b="1" dirty="0"/>
              <a:t/>
            </a:r>
            <a:br>
              <a:rPr lang="ru-RU" sz="1600" b="1" dirty="0"/>
            </a:b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95812" y="4976809"/>
            <a:ext cx="64087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rgbClr val="0000FF"/>
                </a:solidFill>
              </a:rPr>
              <a:t>3. Уточнювальні запитання</a:t>
            </a:r>
          </a:p>
          <a:p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Відповіді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 на 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відкриті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запитання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можуть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/>
              </a:rPr>
              <a:t>передбачати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Times New Roman"/>
              </a:rPr>
              <a:t>уточнювальні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err="1" smtClean="0"/>
              <a:t>Наприклад</a:t>
            </a:r>
            <a:r>
              <a:rPr lang="ru-RU" sz="1600" dirty="0" smtClean="0"/>
              <a:t>: </a:t>
            </a:r>
            <a:r>
              <a:rPr lang="ru-RU" sz="1600" b="1" dirty="0" err="1" smtClean="0"/>
              <a:t>Ти</a:t>
            </a:r>
            <a:r>
              <a:rPr lang="ru-RU" sz="1600" b="1" dirty="0" smtClean="0"/>
              <a:t>  </a:t>
            </a:r>
            <a:r>
              <a:rPr lang="ru-RU" sz="1600" b="1" dirty="0" err="1" smtClean="0"/>
              <a:t>дійсно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погоджуєшся</a:t>
            </a:r>
            <a:r>
              <a:rPr lang="ru-RU" sz="1600" b="1" dirty="0" smtClean="0"/>
              <a:t> з </a:t>
            </a:r>
            <a:r>
              <a:rPr lang="ru-RU" sz="1600" b="1" dirty="0" err="1" smtClean="0"/>
              <a:t>цим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твердженням</a:t>
            </a:r>
            <a:r>
              <a:rPr lang="ru-RU" sz="1600" b="1" dirty="0" smtClean="0"/>
              <a:t>? Я тебе правильно </a:t>
            </a:r>
            <a:r>
              <a:rPr lang="ru-RU" sz="1600" b="1" dirty="0" err="1" smtClean="0"/>
              <a:t>зрозуміла</a:t>
            </a:r>
            <a:r>
              <a:rPr lang="ru-RU" sz="1600" b="1" dirty="0" smtClean="0"/>
              <a:t>? Твоя думка з </a:t>
            </a:r>
            <a:r>
              <a:rPr lang="ru-RU" sz="1600" b="1" dirty="0" err="1" smtClean="0"/>
              <a:t>цього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питання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цікава</a:t>
            </a:r>
            <a:r>
              <a:rPr lang="ru-RU" sz="1600" b="1" dirty="0"/>
              <a:t>,</a:t>
            </a:r>
            <a:r>
              <a:rPr lang="ru-RU" sz="1600" b="1" dirty="0" smtClean="0"/>
              <a:t> але </a:t>
            </a:r>
            <a:r>
              <a:rPr lang="ru-RU" sz="1600" b="1" dirty="0" err="1" smtClean="0"/>
              <a:t>хотілося</a:t>
            </a:r>
            <a:r>
              <a:rPr lang="ru-RU" sz="1600" b="1" dirty="0" smtClean="0"/>
              <a:t> б </a:t>
            </a:r>
            <a:r>
              <a:rPr lang="ru-RU" sz="1600" b="1" dirty="0" err="1" smtClean="0"/>
              <a:t>уточнити</a:t>
            </a:r>
            <a:r>
              <a:rPr lang="ru-RU" sz="1600" b="1" dirty="0" smtClean="0"/>
              <a:t>…</a:t>
            </a:r>
            <a:endParaRPr lang="ru-RU" sz="1600" b="1" i="1" dirty="0">
              <a:solidFill>
                <a:srgbClr val="0000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54" y="4715649"/>
            <a:ext cx="2736304" cy="17923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435" y="90412"/>
            <a:ext cx="2300566" cy="161039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8366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997"/>
            <a:ext cx="91555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16632"/>
            <a:ext cx="7318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Аналізуємо, проводимо синтез та порівняння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639852"/>
            <a:ext cx="8820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>
                <a:solidFill>
                  <a:srgbClr val="0000FF"/>
                </a:solidFill>
                <a:latin typeface="Times New Roman"/>
              </a:rPr>
              <a:t>Методичний</a:t>
            </a:r>
            <a:r>
              <a:rPr lang="ru-RU" b="1" i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FF"/>
                </a:solidFill>
                <a:latin typeface="Times New Roman"/>
              </a:rPr>
              <a:t>прийом</a:t>
            </a:r>
            <a:r>
              <a:rPr lang="ru-RU" b="1" i="1" dirty="0">
                <a:solidFill>
                  <a:srgbClr val="0000FF"/>
                </a:solidFill>
                <a:latin typeface="Times New Roman"/>
              </a:rPr>
              <a:t> «</a:t>
            </a:r>
            <a:r>
              <a:rPr lang="ru-RU" b="1" i="1" dirty="0" err="1" smtClean="0">
                <a:solidFill>
                  <a:srgbClr val="0000FF"/>
                </a:solidFill>
                <a:latin typeface="Times New Roman"/>
              </a:rPr>
              <a:t>Синквейн</a:t>
            </a:r>
            <a:r>
              <a:rPr lang="ru-RU" b="1" i="1" dirty="0" smtClean="0">
                <a:solidFill>
                  <a:srgbClr val="0000FF"/>
                </a:solidFill>
                <a:latin typeface="Times New Roman"/>
              </a:rPr>
              <a:t>» </a:t>
            </a:r>
            <a:r>
              <a:rPr lang="ru-RU" b="1" i="1" dirty="0" err="1" smtClean="0">
                <a:solidFill>
                  <a:srgbClr val="0000FF"/>
                </a:solidFill>
                <a:latin typeface="Times New Roman"/>
              </a:rPr>
              <a:t>або</a:t>
            </a:r>
            <a:r>
              <a:rPr lang="ru-RU" b="1" i="1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b="1" i="1" dirty="0">
                <a:solidFill>
                  <a:srgbClr val="0000FF"/>
                </a:solidFill>
                <a:latin typeface="Times New Roman"/>
              </a:rPr>
              <a:t>«</a:t>
            </a:r>
            <a:r>
              <a:rPr lang="ru-RU" b="1" i="1" dirty="0" err="1">
                <a:solidFill>
                  <a:srgbClr val="0000FF"/>
                </a:solidFill>
                <a:latin typeface="Times New Roman"/>
              </a:rPr>
              <a:t>Синкан</a:t>
            </a:r>
            <a:r>
              <a:rPr lang="ru-RU" b="1" i="1" dirty="0" smtClean="0">
                <a:solidFill>
                  <a:srgbClr val="0000FF"/>
                </a:solidFill>
                <a:latin typeface="Times New Roman"/>
              </a:rPr>
              <a:t>»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/>
              </a:rPr>
              <a:t>1 </a:t>
            </a:r>
            <a:r>
              <a:rPr lang="ru-RU" b="1" i="1" dirty="0" err="1" smtClean="0">
                <a:solidFill>
                  <a:srgbClr val="0000FF"/>
                </a:solidFill>
                <a:latin typeface="Times New Roman"/>
              </a:rPr>
              <a:t>етап</a:t>
            </a:r>
            <a:r>
              <a:rPr lang="ru-RU" b="1" i="1" dirty="0" smtClean="0">
                <a:solidFill>
                  <a:srgbClr val="0000FF"/>
                </a:solidFill>
                <a:latin typeface="Times New Roman"/>
              </a:rPr>
              <a:t>. </a:t>
            </a:r>
            <a:r>
              <a:rPr lang="ru-RU" b="1" i="1" dirty="0" err="1" smtClean="0">
                <a:solidFill>
                  <a:srgbClr val="0000FF"/>
                </a:solidFill>
                <a:latin typeface="Times New Roman"/>
              </a:rPr>
              <a:t>Пояснення</a:t>
            </a:r>
            <a:r>
              <a:rPr lang="ru-RU" b="1" i="1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b="1" i="1" dirty="0">
                <a:solidFill>
                  <a:srgbClr val="0000FF"/>
                </a:solidFill>
                <a:latin typeface="Times New Roman"/>
              </a:rPr>
              <a:t>(</a:t>
            </a:r>
            <a:r>
              <a:rPr lang="ru-RU" b="1" i="1" dirty="0" err="1">
                <a:solidFill>
                  <a:srgbClr val="0000FF"/>
                </a:solidFill>
                <a:latin typeface="Times New Roman"/>
              </a:rPr>
              <a:t>або</a:t>
            </a:r>
            <a:r>
              <a:rPr lang="ru-RU" b="1" i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b="1" i="1" dirty="0" err="1">
                <a:solidFill>
                  <a:srgbClr val="0000FF"/>
                </a:solidFill>
                <a:latin typeface="Times New Roman"/>
              </a:rPr>
              <a:t>повторення</a:t>
            </a:r>
            <a:r>
              <a:rPr lang="ru-RU" b="1" i="1" dirty="0">
                <a:solidFill>
                  <a:srgbClr val="0000FF"/>
                </a:solidFill>
                <a:latin typeface="Times New Roman"/>
              </a:rPr>
              <a:t>) правил </a:t>
            </a:r>
            <a:r>
              <a:rPr lang="ru-RU" b="1" i="1" dirty="0" err="1">
                <a:solidFill>
                  <a:srgbClr val="0000FF"/>
                </a:solidFill>
                <a:latin typeface="Times New Roman"/>
              </a:rPr>
              <a:t>написання</a:t>
            </a:r>
            <a:r>
              <a:rPr lang="ru-RU" b="1" i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  <a:latin typeface="Times New Roman"/>
              </a:rPr>
              <a:t>синквейна</a:t>
            </a:r>
            <a:r>
              <a:rPr lang="ru-RU" b="1" i="1" dirty="0" smtClean="0">
                <a:solidFill>
                  <a:srgbClr val="0000FF"/>
                </a:solidFill>
                <a:latin typeface="Times New Roman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/>
              </a:rPr>
            </a:b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Особливість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: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підбір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різних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характеристик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певного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явища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чи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предмету.</a:t>
            </a:r>
            <a:br>
              <a:rPr lang="ru-RU" dirty="0">
                <a:solidFill>
                  <a:srgbClr val="000000"/>
                </a:solidFill>
                <a:latin typeface="Times New Roman"/>
              </a:rPr>
            </a:br>
            <a:r>
              <a:rPr lang="ru-RU" dirty="0">
                <a:solidFill>
                  <a:srgbClr val="000000"/>
                </a:solidFill>
                <a:latin typeface="Wingdings"/>
              </a:rPr>
              <a:t>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1-й рядок –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це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назва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явища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предмета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об’єкта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;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/>
              </a:rPr>
            </a:br>
            <a:r>
              <a:rPr lang="ru-RU" dirty="0">
                <a:solidFill>
                  <a:srgbClr val="000000"/>
                </a:solidFill>
                <a:latin typeface="Wingdings"/>
              </a:rPr>
              <a:t>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2-й рядок –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кілька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прикметників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зазвичай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два),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які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характеризують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перший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рядок;</a:t>
            </a:r>
            <a:br>
              <a:rPr lang="ru-RU" dirty="0">
                <a:solidFill>
                  <a:srgbClr val="000000"/>
                </a:solidFill>
                <a:latin typeface="Times New Roman"/>
              </a:rPr>
            </a:br>
            <a:r>
              <a:rPr lang="ru-RU" dirty="0">
                <a:solidFill>
                  <a:srgbClr val="000000"/>
                </a:solidFill>
                <a:latin typeface="Wingdings"/>
              </a:rPr>
              <a:t>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3-й рядок –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дієслово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/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дієприкметник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;</a:t>
            </a:r>
            <a:br>
              <a:rPr lang="ru-RU" dirty="0">
                <a:solidFill>
                  <a:srgbClr val="000000"/>
                </a:solidFill>
                <a:latin typeface="Times New Roman"/>
              </a:rPr>
            </a:br>
            <a:r>
              <a:rPr lang="ru-RU" dirty="0">
                <a:solidFill>
                  <a:srgbClr val="000000"/>
                </a:solidFill>
                <a:latin typeface="Wingdings"/>
              </a:rPr>
              <a:t>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4-й рядок –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висловлювання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суб’єктивного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ставлення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до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неї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;</a:t>
            </a:r>
            <a:br>
              <a:rPr lang="ru-RU" dirty="0">
                <a:solidFill>
                  <a:srgbClr val="000000"/>
                </a:solidFill>
                <a:latin typeface="Times New Roman"/>
              </a:rPr>
            </a:br>
            <a:r>
              <a:rPr lang="ru-RU" dirty="0">
                <a:solidFill>
                  <a:srgbClr val="000000"/>
                </a:solidFill>
                <a:latin typeface="Wingdings"/>
              </a:rPr>
              <a:t>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5-й рядок –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пишеться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знову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всього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одне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слово, яке є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узагальненням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</a:t>
            </a:r>
            <a:br>
              <a:rPr lang="ru-RU" dirty="0">
                <a:solidFill>
                  <a:srgbClr val="000000"/>
                </a:solidFill>
                <a:latin typeface="Times New Roman"/>
              </a:rPr>
            </a:br>
            <a:endParaRPr lang="ru-RU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</a:rPr>
              <a:t>II </a:t>
            </a:r>
            <a:r>
              <a:rPr lang="ru-RU" b="1" dirty="0" err="1" smtClean="0">
                <a:solidFill>
                  <a:srgbClr val="0000FF"/>
                </a:solidFill>
                <a:latin typeface="Times New Roman"/>
              </a:rPr>
              <a:t>етап</a:t>
            </a:r>
            <a:r>
              <a:rPr lang="ru-RU" b="1" dirty="0" smtClean="0">
                <a:solidFill>
                  <a:srgbClr val="0000FF"/>
                </a:solidFill>
                <a:latin typeface="Times New Roman"/>
              </a:rPr>
              <a:t>. </a:t>
            </a:r>
            <a:r>
              <a:rPr lang="ru-RU" b="1" dirty="0" err="1" smtClean="0">
                <a:solidFill>
                  <a:srgbClr val="0000FF"/>
                </a:solidFill>
                <a:latin typeface="Times New Roman"/>
              </a:rPr>
              <a:t>Задається</a:t>
            </a:r>
            <a:r>
              <a:rPr lang="ru-RU" b="1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Times New Roman"/>
              </a:rPr>
              <a:t>тема </a:t>
            </a:r>
            <a:r>
              <a:rPr lang="ru-RU" b="1" dirty="0" err="1" smtClean="0">
                <a:solidFill>
                  <a:srgbClr val="0000FF"/>
                </a:solidFill>
                <a:latin typeface="Times New Roman"/>
              </a:rPr>
              <a:t>синквейна</a:t>
            </a:r>
            <a:endParaRPr lang="ru-RU" b="1" dirty="0">
              <a:solidFill>
                <a:srgbClr val="0000FF"/>
              </a:solidFill>
              <a:latin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</a:rPr>
              <a:t>III </a:t>
            </a:r>
            <a:r>
              <a:rPr lang="ru-RU" b="1" dirty="0" err="1" smtClean="0">
                <a:solidFill>
                  <a:srgbClr val="0000FF"/>
                </a:solidFill>
                <a:latin typeface="Times New Roman"/>
              </a:rPr>
              <a:t>етап</a:t>
            </a:r>
            <a:r>
              <a:rPr lang="ru-RU" b="1" dirty="0" smtClean="0">
                <a:solidFill>
                  <a:srgbClr val="0000FF"/>
                </a:solidFill>
                <a:latin typeface="Times New Roman"/>
              </a:rPr>
              <a:t>. </a:t>
            </a:r>
            <a:r>
              <a:rPr lang="ru-RU" b="1" dirty="0" err="1">
                <a:solidFill>
                  <a:srgbClr val="0000FF"/>
                </a:solidFill>
                <a:latin typeface="Times New Roman"/>
              </a:rPr>
              <a:t>Творча</a:t>
            </a:r>
            <a:r>
              <a:rPr lang="ru-RU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/>
              </a:rPr>
              <a:t>самостійна</a:t>
            </a:r>
            <a:r>
              <a:rPr lang="ru-RU" b="1" dirty="0">
                <a:solidFill>
                  <a:srgbClr val="0000FF"/>
                </a:solidFill>
                <a:latin typeface="Times New Roman"/>
              </a:rPr>
              <a:t> робота (</a:t>
            </a:r>
            <a:r>
              <a:rPr lang="ru-RU" b="1" dirty="0" err="1">
                <a:solidFill>
                  <a:srgbClr val="0000FF"/>
                </a:solidFill>
                <a:latin typeface="Times New Roman"/>
              </a:rPr>
              <a:t>індивідуальна</a:t>
            </a:r>
            <a:r>
              <a:rPr lang="ru-RU" b="1" dirty="0">
                <a:solidFill>
                  <a:srgbClr val="0000FF"/>
                </a:solidFill>
                <a:latin typeface="Times New Roman"/>
              </a:rPr>
              <a:t>, парна, </a:t>
            </a:r>
            <a:r>
              <a:rPr lang="ru-RU" b="1" dirty="0" err="1">
                <a:solidFill>
                  <a:srgbClr val="0000FF"/>
                </a:solidFill>
                <a:latin typeface="Times New Roman"/>
              </a:rPr>
              <a:t>групова</a:t>
            </a:r>
            <a:r>
              <a:rPr lang="ru-RU" b="1" dirty="0" smtClean="0">
                <a:solidFill>
                  <a:srgbClr val="0000FF"/>
                </a:solidFill>
                <a:latin typeface="Times New Roman"/>
              </a:rPr>
              <a:t>)</a:t>
            </a:r>
            <a:endParaRPr lang="ru-RU" b="1" dirty="0">
              <a:solidFill>
                <a:srgbClr val="0000FF"/>
              </a:solidFill>
              <a:latin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</a:rPr>
              <a:t>IV </a:t>
            </a:r>
            <a:r>
              <a:rPr lang="ru-RU" b="1" dirty="0" err="1" smtClean="0">
                <a:solidFill>
                  <a:srgbClr val="0000FF"/>
                </a:solidFill>
                <a:latin typeface="Times New Roman"/>
              </a:rPr>
              <a:t>етап</a:t>
            </a:r>
            <a:r>
              <a:rPr lang="ru-RU" b="1" dirty="0" smtClean="0">
                <a:solidFill>
                  <a:srgbClr val="0000FF"/>
                </a:solidFill>
                <a:latin typeface="Times New Roman"/>
              </a:rPr>
              <a:t>. </a:t>
            </a:r>
            <a:r>
              <a:rPr lang="ru-RU" b="1" dirty="0" err="1">
                <a:solidFill>
                  <a:srgbClr val="0000FF"/>
                </a:solidFill>
                <a:latin typeface="Times New Roman"/>
              </a:rPr>
              <a:t>Озвучування</a:t>
            </a:r>
            <a:r>
              <a:rPr lang="ru-RU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/>
              </a:rPr>
              <a:t>варіантів</a:t>
            </a:r>
            <a:r>
              <a:rPr lang="ru-RU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ru-RU" b="1" dirty="0" err="1" smtClean="0">
                <a:solidFill>
                  <a:srgbClr val="0000FF"/>
                </a:solidFill>
                <a:latin typeface="Times New Roman"/>
              </a:rPr>
              <a:t>синквейна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46853" y="4509120"/>
            <a:ext cx="69771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  <a:p>
            <a:r>
              <a:rPr lang="ru-RU" b="1" dirty="0"/>
              <a:t>• </a:t>
            </a:r>
            <a:r>
              <a:rPr lang="ru-RU" b="1" dirty="0" err="1" smtClean="0"/>
              <a:t>розвиває</a:t>
            </a:r>
            <a:r>
              <a:rPr lang="ru-RU" b="1" dirty="0" smtClean="0"/>
              <a:t>  </a:t>
            </a:r>
            <a:r>
              <a:rPr lang="ru-RU" b="1" dirty="0" err="1"/>
              <a:t>вміння</a:t>
            </a:r>
            <a:r>
              <a:rPr lang="ru-RU" b="1" dirty="0"/>
              <a:t> </a:t>
            </a:r>
            <a:r>
              <a:rPr lang="ru-RU" b="1" dirty="0" err="1"/>
              <a:t>узагальнювати</a:t>
            </a:r>
            <a:r>
              <a:rPr lang="ru-RU" b="1" dirty="0"/>
              <a:t> </a:t>
            </a:r>
            <a:r>
              <a:rPr lang="ru-RU" b="1" dirty="0" err="1"/>
              <a:t>інформацію</a:t>
            </a:r>
            <a:r>
              <a:rPr lang="ru-RU" b="1" dirty="0"/>
              <a:t>;</a:t>
            </a:r>
          </a:p>
          <a:p>
            <a:r>
              <a:rPr lang="ru-RU" b="1" dirty="0"/>
              <a:t>• </a:t>
            </a:r>
            <a:r>
              <a:rPr lang="ru-RU" b="1" dirty="0" err="1"/>
              <a:t>допомагає</a:t>
            </a:r>
            <a:r>
              <a:rPr lang="ru-RU" b="1" dirty="0"/>
              <a:t> </a:t>
            </a:r>
            <a:r>
              <a:rPr lang="ru-RU" b="1" dirty="0" err="1" smtClean="0"/>
              <a:t>відчути</a:t>
            </a:r>
            <a:r>
              <a:rPr lang="ru-RU" b="1" dirty="0" smtClean="0"/>
              <a:t> </a:t>
            </a:r>
            <a:r>
              <a:rPr lang="ru-RU" b="1" dirty="0" err="1"/>
              <a:t>складні</a:t>
            </a:r>
            <a:r>
              <a:rPr lang="ru-RU" b="1" dirty="0"/>
              <a:t> </a:t>
            </a:r>
            <a:r>
              <a:rPr lang="ru-RU" b="1" dirty="0" err="1"/>
              <a:t>ідеї</a:t>
            </a:r>
            <a:r>
              <a:rPr lang="ru-RU" b="1" dirty="0"/>
              <a:t>, </a:t>
            </a:r>
            <a:r>
              <a:rPr lang="ru-RU" b="1" dirty="0" err="1"/>
              <a:t>почуття</a:t>
            </a:r>
            <a:r>
              <a:rPr lang="ru-RU" b="1" dirty="0"/>
              <a:t> і </a:t>
            </a:r>
            <a:r>
              <a:rPr lang="ru-RU" b="1" dirty="0" err="1"/>
              <a:t>уявлення</a:t>
            </a:r>
            <a:r>
              <a:rPr lang="ru-RU" b="1" dirty="0"/>
              <a:t>;</a:t>
            </a:r>
          </a:p>
          <a:p>
            <a:r>
              <a:rPr lang="ru-RU" b="1" dirty="0"/>
              <a:t>• </a:t>
            </a:r>
            <a:r>
              <a:rPr lang="ru-RU" b="1" dirty="0" err="1"/>
              <a:t>розвиває</a:t>
            </a:r>
            <a:r>
              <a:rPr lang="ru-RU" b="1" dirty="0"/>
              <a:t> </a:t>
            </a:r>
            <a:r>
              <a:rPr lang="ru-RU" b="1" dirty="0" err="1"/>
              <a:t>впевненість</a:t>
            </a:r>
            <a:r>
              <a:rPr lang="ru-RU" b="1" dirty="0"/>
              <a:t> у </a:t>
            </a:r>
            <a:r>
              <a:rPr lang="ru-RU" b="1" dirty="0" err="1"/>
              <a:t>собі</a:t>
            </a:r>
            <a:r>
              <a:rPr lang="ru-RU" b="1" dirty="0"/>
              <a:t>, </a:t>
            </a:r>
            <a:r>
              <a:rPr lang="ru-RU" b="1" dirty="0" err="1"/>
              <a:t>розуміння</a:t>
            </a:r>
            <a:r>
              <a:rPr lang="ru-RU" b="1" dirty="0"/>
              <a:t> </a:t>
            </a:r>
            <a:r>
              <a:rPr lang="ru-RU" b="1" dirty="0" err="1"/>
              <a:t>цінностей</a:t>
            </a:r>
            <a:r>
              <a:rPr lang="ru-RU" b="1" dirty="0"/>
              <a:t> </a:t>
            </a:r>
            <a:r>
              <a:rPr lang="ru-RU" b="1" dirty="0" err="1"/>
              <a:t>власних</a:t>
            </a:r>
            <a:r>
              <a:rPr lang="ru-RU" b="1" dirty="0"/>
              <a:t> думок;</a:t>
            </a:r>
          </a:p>
          <a:p>
            <a:r>
              <a:rPr lang="ru-RU" b="1" dirty="0"/>
              <a:t>• </a:t>
            </a:r>
            <a:r>
              <a:rPr lang="ru-RU" b="1" dirty="0" err="1"/>
              <a:t>дає</a:t>
            </a:r>
            <a:r>
              <a:rPr lang="ru-RU" b="1" dirty="0"/>
              <a:t> </a:t>
            </a:r>
            <a:r>
              <a:rPr lang="ru-RU" b="1" dirty="0" err="1"/>
              <a:t>можливість</a:t>
            </a:r>
            <a:r>
              <a:rPr lang="ru-RU" b="1" dirty="0"/>
              <a:t> </a:t>
            </a:r>
            <a:r>
              <a:rPr lang="ru-RU" b="1" dirty="0" err="1"/>
              <a:t>синтезувати</a:t>
            </a:r>
            <a:r>
              <a:rPr lang="ru-RU" b="1" dirty="0"/>
              <a:t> </a:t>
            </a:r>
            <a:r>
              <a:rPr lang="ru-RU" b="1" dirty="0" err="1"/>
              <a:t>інформацію</a:t>
            </a:r>
            <a:r>
              <a:rPr lang="ru-RU" b="1" dirty="0"/>
              <a:t> і </a:t>
            </a:r>
            <a:r>
              <a:rPr lang="ru-RU" b="1" dirty="0" err="1"/>
              <a:t>факти</a:t>
            </a:r>
            <a:r>
              <a:rPr lang="ru-RU" b="1" dirty="0"/>
              <a:t> в </a:t>
            </a:r>
            <a:r>
              <a:rPr lang="ru-RU" b="1" dirty="0" err="1" smtClean="0"/>
              <a:t>стислий</a:t>
            </a:r>
            <a:r>
              <a:rPr lang="ru-RU" b="1" dirty="0" smtClean="0"/>
              <a:t> </a:t>
            </a:r>
            <a:r>
              <a:rPr lang="ru-RU" b="1" dirty="0" err="1" smtClean="0"/>
              <a:t>вислів</a:t>
            </a:r>
            <a:r>
              <a:rPr lang="ru-RU" b="1" dirty="0" smtClean="0"/>
              <a:t>;</a:t>
            </a:r>
          </a:p>
          <a:p>
            <a:r>
              <a:rPr lang="uk-UA" b="1" dirty="0" smtClean="0"/>
              <a:t>Стимулює творчість, підвищує пізнавальну активність учнів</a:t>
            </a:r>
          </a:p>
          <a:p>
            <a:r>
              <a:rPr lang="uk-UA" b="1" dirty="0" smtClean="0"/>
              <a:t>Дає можливість діагностувати рівень засвоєння нового матеріалу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79177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997"/>
            <a:ext cx="91555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Рефлексія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ru-RU" dirty="0" smtClean="0"/>
              <a:t>                          </a:t>
            </a:r>
            <a:r>
              <a:rPr lang="ru-RU" b="1" dirty="0" err="1" smtClean="0">
                <a:solidFill>
                  <a:srgbClr val="002060"/>
                </a:solidFill>
              </a:rPr>
              <a:t>Прийом</a:t>
            </a:r>
            <a:r>
              <a:rPr lang="ru-RU" b="1" dirty="0" smtClean="0">
                <a:solidFill>
                  <a:srgbClr val="002060"/>
                </a:solidFill>
              </a:rPr>
              <a:t> “</a:t>
            </a:r>
            <a:r>
              <a:rPr lang="ru-RU" b="1" dirty="0" err="1" smtClean="0">
                <a:solidFill>
                  <a:srgbClr val="002060"/>
                </a:solidFill>
              </a:rPr>
              <a:t>Мікрофон</a:t>
            </a:r>
            <a:r>
              <a:rPr lang="ru-RU" b="1" dirty="0" smtClean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95536" y="2395057"/>
            <a:ext cx="439248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04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Учні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продовжують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речення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</a:p>
          <a:p>
            <a:pPr marL="0" marR="0" lvl="0" indent="104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04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уроці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мені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сподобалось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…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.</a:t>
            </a:r>
          </a:p>
          <a:p>
            <a:pPr marL="0" marR="0" lvl="0" indent="104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04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був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здивований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що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…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.</a:t>
            </a:r>
          </a:p>
          <a:p>
            <a:pPr marL="0" marR="0" lvl="0" indent="104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04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яким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настроєм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залишаєте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клас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?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Оберіть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відповідний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смай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4000500"/>
            <a:ext cx="4286250" cy="2857500"/>
          </a:xfrm>
          <a:prstGeom prst="rect">
            <a:avLst/>
          </a:prstGeom>
          <a:noFill/>
          <a:effectLst>
            <a:glow rad="101600">
              <a:srgbClr val="92D050">
                <a:alpha val="60000"/>
              </a:srgbClr>
            </a:glow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8263" y="908720"/>
            <a:ext cx="3925887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3825" y="3439818"/>
            <a:ext cx="6737350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7707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568"/>
            <a:ext cx="9166312" cy="684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C00000"/>
                </a:solidFill>
              </a:rPr>
              <a:t>Вправа на розвиток критичного мислення: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645024"/>
            <a:ext cx="8229600" cy="266429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600" b="1" dirty="0" smtClean="0">
                <a:solidFill>
                  <a:schemeClr val="bg2">
                    <a:lumMod val="25000"/>
                  </a:schemeClr>
                </a:solidFill>
              </a:rPr>
              <a:t>спробуйте не читати написані слова, </a:t>
            </a:r>
          </a:p>
          <a:p>
            <a:pPr algn="ctr">
              <a:buNone/>
            </a:pPr>
            <a:r>
              <a:rPr lang="uk-UA" sz="3600" b="1" dirty="0" smtClean="0">
                <a:solidFill>
                  <a:schemeClr val="bg2">
                    <a:lumMod val="25000"/>
                  </a:schemeClr>
                </a:solidFill>
              </a:rPr>
              <a:t>а вказати колір,  яким вони написані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52" y="0"/>
            <a:ext cx="1463001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96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763688" y="1412776"/>
            <a:ext cx="6624736" cy="5040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上火是中</a:t>
            </a:r>
            <a:r>
              <a:rPr kumimoji="0" lang="uk-UA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zh-CN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医术语</a:t>
            </a:r>
            <a:r>
              <a:rPr kumimoji="0" lang="uk-UA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zh-CN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人体阴</a:t>
            </a:r>
            <a:r>
              <a:rPr kumimoji="0" lang="uk-UA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zh-CN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阳失</a:t>
            </a:r>
            <a:r>
              <a:rPr kumimoji="0" lang="zh-CN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衡内</a:t>
            </a:r>
            <a:r>
              <a:rPr kumimoji="0" lang="uk-UA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zh-CN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火旺盛。</a:t>
            </a:r>
            <a:r>
              <a:rPr kumimoji="0" lang="zh-CN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所谓的</a:t>
            </a:r>
            <a:r>
              <a:rPr kumimoji="0" lang="uk-UA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zh-CN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是形容身</a:t>
            </a:r>
            <a:r>
              <a:rPr kumimoji="0" lang="zh-CN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zh-CN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体内某</a:t>
            </a:r>
            <a:endParaRPr kumimoji="0" lang="uk-UA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52" y="0"/>
            <a:ext cx="1463001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1196752"/>
            <a:ext cx="6840760" cy="4375658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52" y="0"/>
            <a:ext cx="1463001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684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5616" y="116632"/>
            <a:ext cx="7920880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571500" lvl="0" algn="ctr">
              <a:lnSpc>
                <a:spcPct val="115000"/>
              </a:lnSpc>
              <a:spcAft>
                <a:spcPts val="1875"/>
              </a:spcAft>
            </a:pPr>
            <a:endParaRPr lang="ru-RU" i="1" dirty="0"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0"/>
            <a:ext cx="62646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 smtClean="0">
                <a:solidFill>
                  <a:srgbClr val="C00000"/>
                </a:solidFill>
              </a:rPr>
              <a:t>Ключові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  <a:r>
              <a:rPr lang="ru-RU" sz="3600" b="1" i="1" dirty="0" err="1" smtClean="0">
                <a:solidFill>
                  <a:srgbClr val="C00000"/>
                </a:solidFill>
              </a:rPr>
              <a:t>навички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у 2015 та 2020 </a:t>
            </a:r>
            <a:r>
              <a:rPr lang="ru-RU" sz="3600" b="1" i="1" dirty="0" err="1" smtClean="0">
                <a:solidFill>
                  <a:srgbClr val="C00000"/>
                </a:solidFill>
              </a:rPr>
              <a:t>рр</a:t>
            </a:r>
            <a:r>
              <a:rPr lang="ru-RU" sz="3600" b="1" i="1" dirty="0" smtClean="0">
                <a:solidFill>
                  <a:srgbClr val="C00000"/>
                </a:solidFill>
              </a:rPr>
              <a:t>.</a:t>
            </a:r>
          </a:p>
          <a:p>
            <a:endParaRPr lang="uk-UA" sz="2400" b="1" dirty="0" smtClean="0">
              <a:solidFill>
                <a:srgbClr val="C00000"/>
              </a:solidFill>
            </a:endParaRPr>
          </a:p>
          <a:p>
            <a:endParaRPr lang="ru-RU" sz="2400" dirty="0">
              <a:solidFill>
                <a:srgbClr val="C000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2" y="1196752"/>
          <a:ext cx="8749480" cy="525646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192458"/>
                <a:gridCol w="4557022"/>
              </a:tblGrid>
              <a:tr h="569050">
                <a:tc>
                  <a:txBody>
                    <a:bodyPr/>
                    <a:lstStyle/>
                    <a:p>
                      <a:pPr algn="ctr"/>
                      <a:r>
                        <a:rPr lang="uk-UA" sz="3600" kern="1200" cap="none" spc="-150" dirty="0">
                          <a:ln w="3175"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2015</a:t>
                      </a:r>
                      <a:endParaRPr lang="uk-UA" sz="3600" b="1" kern="1200" cap="none" spc="-150" dirty="0">
                        <a:ln w="3175"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63" rtl="0" eaLnBrk="1" latinLnBrk="0" hangingPunct="1"/>
                      <a:r>
                        <a:rPr lang="uk-UA" sz="3600" kern="1200" cap="none" spc="-150" dirty="0">
                          <a:ln w="3175"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2020</a:t>
                      </a:r>
                      <a:endParaRPr lang="uk-UA" sz="3600" b="1" kern="1200" cap="none" spc="-150" dirty="0">
                        <a:ln w="3175"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11861">
                <a:tc>
                  <a:txBody>
                    <a:bodyPr/>
                    <a:lstStyle/>
                    <a:p>
                      <a:pPr marL="180000" algn="l"/>
                      <a:r>
                        <a:rPr lang="uk-UA" sz="1800" b="1" dirty="0">
                          <a:solidFill>
                            <a:srgbClr val="002060"/>
                          </a:solidFill>
                          <a:effectLst/>
                        </a:rPr>
                        <a:t>1. Комплексне розв’язання проблем</a:t>
                      </a: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/>
                      <a:r>
                        <a:rPr lang="uk-UA" sz="1800" b="1" dirty="0">
                          <a:solidFill>
                            <a:srgbClr val="002060"/>
                          </a:solidFill>
                          <a:effectLst/>
                        </a:rPr>
                        <a:t>1. Комплексне розв’язання проблем</a:t>
                      </a: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20390">
                <a:tc>
                  <a:txBody>
                    <a:bodyPr/>
                    <a:lstStyle/>
                    <a:p>
                      <a:pPr marL="180000" algn="l"/>
                      <a:r>
                        <a:rPr lang="uk-UA" sz="1800" b="1" dirty="0">
                          <a:solidFill>
                            <a:srgbClr val="002060"/>
                          </a:solidFill>
                          <a:effectLst/>
                        </a:rPr>
                        <a:t>2. Взаємодія з людьми</a:t>
                      </a: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/>
                      <a:r>
                        <a:rPr lang="uk-UA" sz="1800" b="1">
                          <a:solidFill>
                            <a:srgbClr val="002060"/>
                          </a:solidFill>
                          <a:effectLst/>
                        </a:rPr>
                        <a:t>2. Критичне мислення</a:t>
                      </a:r>
                      <a:endParaRPr lang="uk-UA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20390">
                <a:tc>
                  <a:txBody>
                    <a:bodyPr/>
                    <a:lstStyle/>
                    <a:p>
                      <a:pPr marL="180000" algn="l"/>
                      <a:r>
                        <a:rPr lang="uk-UA" sz="1800" b="1" dirty="0">
                          <a:solidFill>
                            <a:srgbClr val="002060"/>
                          </a:solidFill>
                          <a:effectLst/>
                        </a:rPr>
                        <a:t>3. Уміння керувати людьми</a:t>
                      </a: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/>
                      <a:r>
                        <a:rPr lang="uk-UA" sz="1800" b="1" dirty="0">
                          <a:solidFill>
                            <a:srgbClr val="002060"/>
                          </a:solidFill>
                          <a:effectLst/>
                        </a:rPr>
                        <a:t>3. Креативність</a:t>
                      </a: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20390">
                <a:tc>
                  <a:txBody>
                    <a:bodyPr/>
                    <a:lstStyle/>
                    <a:p>
                      <a:pPr marL="180000" algn="l"/>
                      <a:r>
                        <a:rPr lang="uk-UA" sz="1800" b="1" dirty="0">
                          <a:solidFill>
                            <a:srgbClr val="002060"/>
                          </a:solidFill>
                          <a:effectLst/>
                        </a:rPr>
                        <a:t>4. Критичне мислення</a:t>
                      </a: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/>
                      <a:r>
                        <a:rPr lang="uk-UA" sz="1800" b="1" dirty="0">
                          <a:solidFill>
                            <a:srgbClr val="002060"/>
                          </a:solidFill>
                          <a:effectLst/>
                        </a:rPr>
                        <a:t>4. Уміння керувати людьми</a:t>
                      </a: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20390">
                <a:tc>
                  <a:txBody>
                    <a:bodyPr/>
                    <a:lstStyle/>
                    <a:p>
                      <a:pPr marL="180000" algn="l"/>
                      <a:r>
                        <a:rPr lang="uk-UA" sz="1800" b="1" dirty="0">
                          <a:solidFill>
                            <a:srgbClr val="002060"/>
                          </a:solidFill>
                          <a:effectLst/>
                        </a:rPr>
                        <a:t>5. Уміння вести переговори</a:t>
                      </a: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/>
                      <a:r>
                        <a:rPr lang="uk-UA" sz="1800" b="1" dirty="0">
                          <a:solidFill>
                            <a:srgbClr val="002060"/>
                          </a:solidFill>
                          <a:effectLst/>
                        </a:rPr>
                        <a:t>5. Взаємодія з людьми</a:t>
                      </a: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20390">
                <a:tc>
                  <a:txBody>
                    <a:bodyPr/>
                    <a:lstStyle/>
                    <a:p>
                      <a:pPr marL="180000" algn="l"/>
                      <a:r>
                        <a:rPr lang="uk-UA" sz="1800" b="1" dirty="0">
                          <a:solidFill>
                            <a:srgbClr val="002060"/>
                          </a:solidFill>
                          <a:effectLst/>
                        </a:rPr>
                        <a:t>6. Контроль якості</a:t>
                      </a: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/>
                      <a:r>
                        <a:rPr lang="uk-UA" sz="1800" b="1" dirty="0">
                          <a:solidFill>
                            <a:srgbClr val="002060"/>
                          </a:solidFill>
                          <a:effectLst/>
                        </a:rPr>
                        <a:t>6. Емоційний інтелект</a:t>
                      </a: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69050">
                <a:tc>
                  <a:txBody>
                    <a:bodyPr/>
                    <a:lstStyle/>
                    <a:p>
                      <a:pPr marL="180000" algn="l"/>
                      <a:r>
                        <a:rPr lang="uk-UA" sz="1800" b="1" dirty="0">
                          <a:solidFill>
                            <a:srgbClr val="002060"/>
                          </a:solidFill>
                          <a:effectLst/>
                        </a:rPr>
                        <a:t>7. Орієнтація на клієнтів</a:t>
                      </a: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/>
                      <a:r>
                        <a:rPr lang="uk-UA" sz="1800" b="1" noProof="0" dirty="0">
                          <a:solidFill>
                            <a:srgbClr val="002060"/>
                          </a:solidFill>
                          <a:effectLst/>
                        </a:rPr>
                        <a:t>7. Уміння формувати власну думку та приймати рішення</a:t>
                      </a: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69050">
                <a:tc>
                  <a:txBody>
                    <a:bodyPr/>
                    <a:lstStyle/>
                    <a:p>
                      <a:pPr marL="180000" algn="l"/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8. Уміння формувати власну думку та приймати рішення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/>
                      <a:r>
                        <a:rPr lang="uk-UA" sz="1800" b="1" noProof="0" dirty="0">
                          <a:solidFill>
                            <a:srgbClr val="002060"/>
                          </a:solidFill>
                          <a:effectLst/>
                        </a:rPr>
                        <a:t>8. Орієнтація на клієнтів</a:t>
                      </a: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03331">
                <a:tc>
                  <a:txBody>
                    <a:bodyPr/>
                    <a:lstStyle/>
                    <a:p>
                      <a:pPr marL="180000" algn="l"/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</a:rPr>
                        <a:t>9. Уміння слухати й запитувати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/>
                      <a:r>
                        <a:rPr lang="uk-UA" sz="1800" b="1" noProof="0" dirty="0">
                          <a:solidFill>
                            <a:srgbClr val="002060"/>
                          </a:solidFill>
                          <a:effectLst/>
                        </a:rPr>
                        <a:t>9. Уміння вести переговори</a:t>
                      </a: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69050">
                <a:tc>
                  <a:txBody>
                    <a:bodyPr/>
                    <a:lstStyle/>
                    <a:p>
                      <a:pPr marL="180000" algn="l"/>
                      <a:r>
                        <a:rPr lang="uk-UA" sz="1800" b="1" dirty="0">
                          <a:solidFill>
                            <a:srgbClr val="002060"/>
                          </a:solidFill>
                          <a:effectLst/>
                        </a:rPr>
                        <a:t>10. Креативність</a:t>
                      </a: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l"/>
                      <a:r>
                        <a:rPr lang="uk-UA" sz="1800" b="1" noProof="0" dirty="0">
                          <a:solidFill>
                            <a:srgbClr val="002060"/>
                          </a:solidFill>
                          <a:effectLst/>
                        </a:rPr>
                        <a:t>10. Гнучкість розуму (вміння швидко переключатися з однієї думки на іншу)</a:t>
                      </a:r>
                    </a:p>
                  </a:txBody>
                  <a:tcPr marL="36190" marR="36190" marT="18095" marB="18095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52" y="0"/>
            <a:ext cx="1463001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385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684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76671"/>
            <a:ext cx="8712968" cy="4176465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Коли </a:t>
            </a:r>
            <a:r>
              <a:rPr lang="ru-RU" b="1" dirty="0" err="1" smtClean="0"/>
              <a:t>дитина</a:t>
            </a:r>
            <a:r>
              <a:rPr lang="ru-RU" b="1" dirty="0" smtClean="0"/>
              <a:t> на </a:t>
            </a:r>
            <a:r>
              <a:rPr lang="ru-RU" b="1" dirty="0" err="1" smtClean="0"/>
              <a:t>власному</a:t>
            </a:r>
            <a:r>
              <a:rPr lang="ru-RU" b="1" dirty="0" smtClean="0"/>
              <a:t> </a:t>
            </a:r>
            <a:r>
              <a:rPr lang="ru-RU" b="1" dirty="0" err="1" smtClean="0"/>
              <a:t>досвіді</a:t>
            </a:r>
            <a:r>
              <a:rPr lang="ru-RU" b="1" dirty="0" smtClean="0"/>
              <a:t> </a:t>
            </a:r>
            <a:r>
              <a:rPr lang="ru-RU" b="1" dirty="0" err="1" smtClean="0"/>
              <a:t>переконується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кожне</a:t>
            </a:r>
            <a:r>
              <a:rPr lang="ru-RU" b="1" dirty="0" smtClean="0"/>
              <a:t> </a:t>
            </a:r>
            <a:r>
              <a:rPr lang="ru-RU" b="1" dirty="0" err="1" smtClean="0"/>
              <a:t>явище</a:t>
            </a: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 </a:t>
            </a:r>
            <a:r>
              <a:rPr lang="ru-RU" b="1" dirty="0" err="1" smtClean="0"/>
              <a:t>має</a:t>
            </a:r>
            <a:r>
              <a:rPr lang="ru-RU" b="1" dirty="0" smtClean="0"/>
              <a:t> свою причину, </a:t>
            </a:r>
            <a:r>
              <a:rPr lang="ru-RU" b="1" dirty="0" err="1" smtClean="0"/>
              <a:t>її</a:t>
            </a:r>
            <a:r>
              <a:rPr lang="ru-RU" b="1" dirty="0" smtClean="0"/>
              <a:t> </a:t>
            </a:r>
            <a:r>
              <a:rPr lang="ru-RU" b="1" dirty="0" err="1" smtClean="0"/>
              <a:t>мислення</a:t>
            </a:r>
            <a:r>
              <a:rPr lang="ru-RU" b="1" dirty="0" smtClean="0"/>
              <a:t> </a:t>
            </a:r>
          </a:p>
          <a:p>
            <a:pPr algn="ctr">
              <a:buNone/>
            </a:pPr>
            <a:r>
              <a:rPr lang="ru-RU" b="1" dirty="0" err="1" smtClean="0"/>
              <a:t>набуває</a:t>
            </a:r>
            <a:r>
              <a:rPr lang="ru-RU" b="1" dirty="0" smtClean="0"/>
              <a:t> </a:t>
            </a:r>
            <a:r>
              <a:rPr lang="ru-RU" b="1" dirty="0" err="1" smtClean="0"/>
              <a:t>дуже</a:t>
            </a:r>
            <a:r>
              <a:rPr lang="ru-RU" b="1" dirty="0" smtClean="0"/>
              <a:t> </a:t>
            </a:r>
            <a:r>
              <a:rPr lang="ru-RU" b="1" dirty="0" err="1" smtClean="0"/>
              <a:t>цінної</a:t>
            </a:r>
            <a:r>
              <a:rPr lang="ru-RU" b="1" dirty="0" smtClean="0"/>
              <a:t> </a:t>
            </a:r>
            <a:r>
              <a:rPr lang="ru-RU" b="1" dirty="0" err="1" smtClean="0"/>
              <a:t>риси</a:t>
            </a:r>
            <a:r>
              <a:rPr lang="ru-RU" b="1" dirty="0" smtClean="0"/>
              <a:t>: </a:t>
            </a:r>
          </a:p>
          <a:p>
            <a:pPr algn="ctr">
              <a:buNone/>
            </a:pPr>
            <a:r>
              <a:rPr lang="ru-RU" b="1" dirty="0" smtClean="0"/>
              <a:t>вона </a:t>
            </a:r>
            <a:r>
              <a:rPr lang="ru-RU" b="1" dirty="0" err="1" smtClean="0"/>
              <a:t>намагається</a:t>
            </a:r>
            <a:r>
              <a:rPr lang="ru-RU" b="1" dirty="0" smtClean="0"/>
              <a:t> </a:t>
            </a:r>
            <a:r>
              <a:rPr lang="ru-RU" b="1" dirty="0" err="1" smtClean="0"/>
              <a:t>знайти</a:t>
            </a:r>
            <a:r>
              <a:rPr lang="ru-RU" b="1" dirty="0" smtClean="0"/>
              <a:t>, </a:t>
            </a:r>
            <a:r>
              <a:rPr lang="ru-RU" b="1" dirty="0" err="1" smtClean="0"/>
              <a:t>пояснити</a:t>
            </a:r>
            <a:r>
              <a:rPr lang="ru-RU" b="1" dirty="0" smtClean="0"/>
              <a:t> </a:t>
            </a:r>
          </a:p>
          <a:p>
            <a:pPr algn="ctr">
              <a:buNone/>
            </a:pPr>
            <a:r>
              <a:rPr lang="ru-RU" b="1" dirty="0" err="1" smtClean="0"/>
              <a:t>природну</a:t>
            </a:r>
            <a:r>
              <a:rPr lang="ru-RU" b="1" dirty="0" smtClean="0"/>
              <a:t> причину кожного </a:t>
            </a:r>
            <a:r>
              <a:rPr lang="ru-RU" b="1" dirty="0" err="1" smtClean="0"/>
              <a:t>явища</a:t>
            </a:r>
            <a:r>
              <a:rPr lang="ru-RU" b="1" dirty="0" smtClean="0"/>
              <a:t>.</a:t>
            </a:r>
          </a:p>
          <a:p>
            <a:pPr>
              <a:buNone/>
            </a:pPr>
            <a:r>
              <a:rPr lang="ru-RU" b="1" dirty="0" smtClean="0"/>
              <a:t>                                           В.О. </a:t>
            </a:r>
            <a:r>
              <a:rPr lang="ru-RU" b="1" dirty="0" err="1" smtClean="0"/>
              <a:t>Сухомлинський</a:t>
            </a:r>
            <a:endParaRPr lang="ru-RU" b="1" dirty="0" smtClean="0"/>
          </a:p>
          <a:p>
            <a:endParaRPr lang="ru-RU" dirty="0"/>
          </a:p>
        </p:txBody>
      </p:sp>
      <p:pic>
        <p:nvPicPr>
          <p:cNvPr id="5" name="Picture 6" descr="C:\Users\TWO\Desktop\hq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4711">
            <a:off x="5368535" y="4602687"/>
            <a:ext cx="3035300" cy="20129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368152" cy="136815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581128"/>
            <a:ext cx="2520280" cy="201655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412" y="13387"/>
            <a:ext cx="9179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72816"/>
            <a:ext cx="2515663" cy="29456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752" y="476672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8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Критичне мислення </a:t>
            </a:r>
          </a:p>
          <a:p>
            <a:r>
              <a:rPr lang="uk-UA" sz="48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уроках географії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368152" cy="136815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17032"/>
            <a:ext cx="3173574" cy="197895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9000"/>
            <a:ext cx="2905125" cy="263842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56197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13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188640"/>
            <a:ext cx="727280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00FF"/>
                </a:solidFill>
                <a:latin typeface="ProximaNova"/>
              </a:rPr>
              <a:t>Які</a:t>
            </a:r>
            <a:r>
              <a:rPr lang="ru-RU" b="1" dirty="0">
                <a:solidFill>
                  <a:srgbClr val="0000FF"/>
                </a:solidFill>
                <a:latin typeface="ProximaNova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ProximaNova"/>
              </a:rPr>
              <a:t>методи</a:t>
            </a:r>
            <a:r>
              <a:rPr lang="ru-RU" b="1" dirty="0">
                <a:solidFill>
                  <a:srgbClr val="0000FF"/>
                </a:solidFill>
                <a:latin typeface="ProximaNova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ProximaNova"/>
              </a:rPr>
              <a:t>розвитку</a:t>
            </a:r>
            <a:r>
              <a:rPr lang="ru-RU" b="1" dirty="0">
                <a:solidFill>
                  <a:srgbClr val="0000FF"/>
                </a:solidFill>
                <a:latin typeface="ProximaNova"/>
              </a:rPr>
              <a:t> критичного </a:t>
            </a:r>
            <a:r>
              <a:rPr lang="ru-RU" b="1" dirty="0" err="1">
                <a:solidFill>
                  <a:srgbClr val="0000FF"/>
                </a:solidFill>
                <a:latin typeface="ProximaNova"/>
              </a:rPr>
              <a:t>мислення</a:t>
            </a:r>
            <a:r>
              <a:rPr lang="ru-RU" b="1" dirty="0">
                <a:solidFill>
                  <a:srgbClr val="0000FF"/>
                </a:solidFill>
                <a:latin typeface="ProximaNova"/>
              </a:rPr>
              <a:t> </a:t>
            </a:r>
            <a:r>
              <a:rPr lang="ru-RU" b="1" dirty="0" err="1" smtClean="0">
                <a:solidFill>
                  <a:srgbClr val="0000FF"/>
                </a:solidFill>
                <a:latin typeface="ProximaNova"/>
              </a:rPr>
              <a:t>найдієвіші</a:t>
            </a:r>
            <a:r>
              <a:rPr lang="ru-RU" b="1" dirty="0" smtClean="0">
                <a:solidFill>
                  <a:srgbClr val="0000FF"/>
                </a:solidFill>
                <a:latin typeface="ProximaNova"/>
              </a:rPr>
              <a:t>?</a:t>
            </a:r>
            <a:endParaRPr lang="ru-RU" dirty="0">
              <a:solidFill>
                <a:srgbClr val="0000FF"/>
              </a:solidFill>
              <a:latin typeface="ProximaNova"/>
            </a:endParaRPr>
          </a:p>
          <a:p>
            <a:pPr algn="ctr"/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Перелік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методів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розвитку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 критичного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мислення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достатньо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 великий.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Добирати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їх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 </a:t>
            </a:r>
            <a:r>
              <a:rPr lang="ru-RU" sz="1600" dirty="0" err="1" smtClean="0">
                <a:solidFill>
                  <a:srgbClr val="141414"/>
                </a:solidFill>
                <a:latin typeface="ProximaNova"/>
              </a:rPr>
              <a:t>слід</a:t>
            </a:r>
            <a:r>
              <a:rPr lang="ru-RU" sz="1600" dirty="0" smtClean="0">
                <a:solidFill>
                  <a:srgbClr val="141414"/>
                </a:solidFill>
                <a:latin typeface="ProximaNova"/>
              </a:rPr>
              <a:t> 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з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огляду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 на мету,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завдання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,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зміст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 </a:t>
            </a:r>
            <a:r>
              <a:rPr lang="ru-RU" sz="1600" dirty="0" smtClean="0">
                <a:solidFill>
                  <a:srgbClr val="141414"/>
                </a:solidFill>
                <a:latin typeface="ProximaNova"/>
              </a:rPr>
              <a:t>уроку та на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особливості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цих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 </a:t>
            </a:r>
            <a:r>
              <a:rPr lang="ru-RU" sz="1600" dirty="0" err="1" smtClean="0">
                <a:solidFill>
                  <a:srgbClr val="141414"/>
                </a:solidFill>
                <a:latin typeface="ProximaNova"/>
              </a:rPr>
              <a:t>методів</a:t>
            </a:r>
            <a:r>
              <a:rPr lang="ru-RU" sz="1600" dirty="0" smtClean="0">
                <a:solidFill>
                  <a:srgbClr val="141414"/>
                </a:solidFill>
                <a:latin typeface="ProximaNova"/>
              </a:rPr>
              <a:t>. На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певних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етапах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 уроку вони є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ефективнішими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, а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отже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,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доречнішими</a:t>
            </a:r>
            <a:r>
              <a:rPr lang="ru-RU" sz="1600" dirty="0" smtClean="0">
                <a:solidFill>
                  <a:srgbClr val="141414"/>
                </a:solidFill>
                <a:latin typeface="ProximaNova"/>
              </a:rPr>
              <a:t>..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Найпоширеніші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методи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розвитку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 критичного </a:t>
            </a:r>
            <a:r>
              <a:rPr lang="ru-RU" sz="1600" dirty="0" err="1">
                <a:solidFill>
                  <a:srgbClr val="141414"/>
                </a:solidFill>
                <a:latin typeface="ProximaNova"/>
              </a:rPr>
              <a:t>мислення</a:t>
            </a:r>
            <a:r>
              <a:rPr lang="ru-RU" sz="1600" dirty="0">
                <a:solidFill>
                  <a:srgbClr val="141414"/>
                </a:solidFill>
                <a:latin typeface="ProximaNova"/>
              </a:rPr>
              <a:t> подано </a:t>
            </a:r>
            <a:r>
              <a:rPr lang="ru-RU" sz="1600" dirty="0" smtClean="0">
                <a:solidFill>
                  <a:srgbClr val="141414"/>
                </a:solidFill>
                <a:latin typeface="ProximaNova"/>
              </a:rPr>
              <a:t>у </a:t>
            </a:r>
            <a:r>
              <a:rPr lang="ru-RU" sz="1600" dirty="0" err="1" smtClean="0">
                <a:solidFill>
                  <a:srgbClr val="141414"/>
                </a:solidFill>
                <a:latin typeface="ProximaNova"/>
              </a:rPr>
              <a:t>схемі</a:t>
            </a:r>
            <a:endParaRPr lang="ru-RU" sz="1600" b="0" i="0" u="none" strike="noStrike" dirty="0">
              <a:solidFill>
                <a:srgbClr val="141414"/>
              </a:solidFill>
              <a:effectLst/>
              <a:latin typeface="ProximaNova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0910" y="1772816"/>
            <a:ext cx="6804248" cy="427816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2852936"/>
            <a:ext cx="2010319" cy="164554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943" y="299590"/>
            <a:ext cx="1615753" cy="161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8476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" y="0"/>
            <a:ext cx="91433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88640"/>
            <a:ext cx="80283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i="1" dirty="0">
                <a:solidFill>
                  <a:srgbClr val="0000FF"/>
                </a:solidFill>
                <a:latin typeface="ClearSans"/>
              </a:rPr>
              <a:t>На кожному </a:t>
            </a:r>
            <a:r>
              <a:rPr lang="ru-RU" sz="2800" b="1" i="1" dirty="0" err="1">
                <a:solidFill>
                  <a:srgbClr val="0000FF"/>
                </a:solidFill>
                <a:latin typeface="ClearSans"/>
              </a:rPr>
              <a:t>із</a:t>
            </a:r>
            <a:r>
              <a:rPr lang="ru-RU" sz="2800" b="1" i="1" dirty="0">
                <a:solidFill>
                  <a:srgbClr val="0000FF"/>
                </a:solidFill>
                <a:latin typeface="ClearSans"/>
              </a:rPr>
              <a:t> </a:t>
            </a:r>
            <a:r>
              <a:rPr lang="ru-RU" sz="2800" b="1" i="1" dirty="0" err="1">
                <a:solidFill>
                  <a:srgbClr val="0000FF"/>
                </a:solidFill>
                <a:latin typeface="ClearSans"/>
              </a:rPr>
              <a:t>етапів</a:t>
            </a:r>
            <a:r>
              <a:rPr lang="ru-RU" sz="2800" b="1" i="1" dirty="0">
                <a:solidFill>
                  <a:srgbClr val="0000FF"/>
                </a:solidFill>
                <a:latin typeface="ClearSans"/>
              </a:rPr>
              <a:t> </a:t>
            </a:r>
            <a:r>
              <a:rPr lang="ru-RU" sz="2800" b="1" i="1" dirty="0" smtClean="0">
                <a:solidFill>
                  <a:srgbClr val="0000FF"/>
                </a:solidFill>
                <a:latin typeface="ClearSans"/>
              </a:rPr>
              <a:t>уроку </a:t>
            </a:r>
            <a:r>
              <a:rPr lang="ru-RU" sz="2800" b="1" i="1" dirty="0" err="1" smtClean="0">
                <a:solidFill>
                  <a:srgbClr val="0000FF"/>
                </a:solidFill>
                <a:latin typeface="ClearSans"/>
              </a:rPr>
              <a:t>чи</a:t>
            </a:r>
            <a:r>
              <a:rPr lang="ru-RU" sz="2800" b="1" i="1" dirty="0" smtClean="0">
                <a:solidFill>
                  <a:srgbClr val="0000FF"/>
                </a:solidFill>
                <a:latin typeface="ClearSans"/>
              </a:rPr>
              <a:t> </a:t>
            </a:r>
            <a:r>
              <a:rPr lang="ru-RU" sz="2800" b="1" i="1" dirty="0" err="1" smtClean="0">
                <a:solidFill>
                  <a:srgbClr val="0000FF"/>
                </a:solidFill>
                <a:latin typeface="ClearSans"/>
              </a:rPr>
              <a:t>заняття</a:t>
            </a:r>
            <a:r>
              <a:rPr lang="ru-RU" sz="2800" b="1" i="1" dirty="0" smtClean="0">
                <a:solidFill>
                  <a:srgbClr val="0000FF"/>
                </a:solidFill>
                <a:latin typeface="ClearSans"/>
              </a:rPr>
              <a:t> </a:t>
            </a:r>
            <a:r>
              <a:rPr lang="ru-RU" sz="2800" b="1" i="1" dirty="0" err="1">
                <a:solidFill>
                  <a:srgbClr val="0000FF"/>
                </a:solidFill>
                <a:latin typeface="ClearSans-Bold"/>
              </a:rPr>
              <a:t>можна</a:t>
            </a:r>
            <a:r>
              <a:rPr lang="ru-RU" sz="2800" b="1" i="1" dirty="0">
                <a:solidFill>
                  <a:srgbClr val="0000FF"/>
                </a:solidFill>
                <a:latin typeface="ClearSans-Bold"/>
              </a:rPr>
              <a:t> </a:t>
            </a:r>
            <a:r>
              <a:rPr lang="ru-RU" sz="2800" b="1" i="1" dirty="0" err="1">
                <a:solidFill>
                  <a:srgbClr val="0000FF"/>
                </a:solidFill>
                <a:latin typeface="ClearSans-Bold"/>
              </a:rPr>
              <a:t>використовувати</a:t>
            </a:r>
            <a:r>
              <a:rPr lang="ru-RU" sz="2800" b="1" i="1" dirty="0">
                <a:solidFill>
                  <a:srgbClr val="0000FF"/>
                </a:solidFill>
                <a:latin typeface="ClearSans-Bold"/>
              </a:rPr>
              <a:t> </a:t>
            </a:r>
            <a:r>
              <a:rPr lang="ru-RU" sz="2800" b="1" i="1" dirty="0" err="1">
                <a:solidFill>
                  <a:srgbClr val="0000FF"/>
                </a:solidFill>
                <a:latin typeface="ClearSans-Bold"/>
              </a:rPr>
              <a:t>методичні</a:t>
            </a:r>
            <a:r>
              <a:rPr lang="ru-RU" sz="2800" b="1" i="1" dirty="0">
                <a:solidFill>
                  <a:srgbClr val="0000FF"/>
                </a:solidFill>
                <a:latin typeface="ClearSans-Bold"/>
              </a:rPr>
              <a:t> </a:t>
            </a:r>
            <a:r>
              <a:rPr lang="ru-RU" sz="2800" b="1" i="1" dirty="0" err="1" smtClean="0">
                <a:solidFill>
                  <a:srgbClr val="0000FF"/>
                </a:solidFill>
                <a:latin typeface="ClearSans-Bold"/>
              </a:rPr>
              <a:t>прийоми</a:t>
            </a:r>
            <a:r>
              <a:rPr lang="ru-RU" sz="2800" b="1" i="1" dirty="0">
                <a:solidFill>
                  <a:srgbClr val="0000FF"/>
                </a:solidFill>
                <a:latin typeface="ClearSans-Bold"/>
              </a:rPr>
              <a:t> </a:t>
            </a:r>
            <a:r>
              <a:rPr lang="ru-RU" sz="2800" b="1" i="1" dirty="0" err="1" smtClean="0">
                <a:solidFill>
                  <a:srgbClr val="0000FF"/>
                </a:solidFill>
                <a:latin typeface="ClearSans"/>
              </a:rPr>
              <a:t>розвитку</a:t>
            </a:r>
            <a:r>
              <a:rPr lang="ru-RU" sz="2800" b="1" i="1" dirty="0" smtClean="0">
                <a:solidFill>
                  <a:srgbClr val="0000FF"/>
                </a:solidFill>
                <a:latin typeface="ClearSans"/>
              </a:rPr>
              <a:t> </a:t>
            </a:r>
            <a:r>
              <a:rPr lang="ru-RU" sz="2800" b="1" i="1" dirty="0">
                <a:solidFill>
                  <a:srgbClr val="0000FF"/>
                </a:solidFill>
                <a:latin typeface="ClearSans"/>
              </a:rPr>
              <a:t>критичного </a:t>
            </a:r>
            <a:r>
              <a:rPr lang="ru-RU" sz="2800" b="1" i="1" dirty="0" err="1">
                <a:solidFill>
                  <a:srgbClr val="0000FF"/>
                </a:solidFill>
                <a:latin typeface="ClearSans"/>
              </a:rPr>
              <a:t>мислення</a:t>
            </a:r>
            <a:r>
              <a:rPr lang="ru-RU" sz="2800" b="1" i="1" dirty="0">
                <a:solidFill>
                  <a:srgbClr val="0000FF"/>
                </a:solidFill>
                <a:latin typeface="ClearSans"/>
              </a:rPr>
              <a:t>.</a:t>
            </a:r>
            <a:br>
              <a:rPr lang="ru-RU" sz="2800" b="1" i="1" dirty="0">
                <a:solidFill>
                  <a:srgbClr val="0000FF"/>
                </a:solidFill>
                <a:latin typeface="ClearSans"/>
              </a:rPr>
            </a:br>
            <a:r>
              <a:rPr lang="ru-RU" sz="2800" b="1" i="1" dirty="0">
                <a:solidFill>
                  <a:srgbClr val="0000FF"/>
                </a:solidFill>
                <a:latin typeface="ClearSans"/>
              </a:rPr>
              <a:t>Право кожного </a:t>
            </a:r>
            <a:r>
              <a:rPr lang="ru-RU" sz="2800" b="1" i="1" dirty="0" smtClean="0">
                <a:solidFill>
                  <a:srgbClr val="0000FF"/>
                </a:solidFill>
                <a:latin typeface="ClearSans"/>
              </a:rPr>
              <a:t>учителя </a:t>
            </a:r>
            <a:r>
              <a:rPr lang="ru-RU" sz="2800" b="1" i="1" dirty="0" err="1">
                <a:solidFill>
                  <a:srgbClr val="0000FF"/>
                </a:solidFill>
                <a:latin typeface="ClearSans"/>
              </a:rPr>
              <a:t>обирати</a:t>
            </a:r>
            <a:r>
              <a:rPr lang="ru-RU" sz="2800" b="1" i="1" dirty="0">
                <a:solidFill>
                  <a:srgbClr val="0000FF"/>
                </a:solidFill>
                <a:latin typeface="ClearSans"/>
              </a:rPr>
              <a:t>, </a:t>
            </a:r>
            <a:r>
              <a:rPr lang="ru-RU" sz="2800" b="1" i="1" dirty="0" err="1">
                <a:solidFill>
                  <a:srgbClr val="0000FF"/>
                </a:solidFill>
                <a:latin typeface="ClearSans"/>
              </a:rPr>
              <a:t>який</a:t>
            </a:r>
            <a:r>
              <a:rPr lang="ru-RU" sz="2800" b="1" i="1" dirty="0">
                <a:solidFill>
                  <a:srgbClr val="0000FF"/>
                </a:solidFill>
                <a:latin typeface="ClearSans"/>
              </a:rPr>
              <a:t> </a:t>
            </a:r>
            <a:r>
              <a:rPr lang="ru-RU" sz="2800" b="1" i="1" dirty="0" err="1">
                <a:solidFill>
                  <a:srgbClr val="0000FF"/>
                </a:solidFill>
                <a:latin typeface="ClearSans"/>
              </a:rPr>
              <a:t>із</a:t>
            </a:r>
            <a:r>
              <a:rPr lang="ru-RU" sz="2800" b="1" i="1" dirty="0">
                <a:solidFill>
                  <a:srgbClr val="0000FF"/>
                </a:solidFill>
                <a:latin typeface="ClearSans"/>
              </a:rPr>
              <a:t> </a:t>
            </a:r>
            <a:r>
              <a:rPr lang="ru-RU" sz="2800" b="1" i="1" dirty="0" err="1">
                <a:solidFill>
                  <a:srgbClr val="0000FF"/>
                </a:solidFill>
                <a:latin typeface="ClearSans"/>
              </a:rPr>
              <a:t>прийомів</a:t>
            </a:r>
            <a:r>
              <a:rPr lang="ru-RU" sz="2800" b="1" i="1" dirty="0">
                <a:solidFill>
                  <a:srgbClr val="0000FF"/>
                </a:solidFill>
                <a:latin typeface="ClearSans"/>
              </a:rPr>
              <a:t> і коли </a:t>
            </a:r>
            <a:r>
              <a:rPr lang="ru-RU" sz="2800" b="1" i="1" dirty="0" err="1">
                <a:solidFill>
                  <a:srgbClr val="0000FF"/>
                </a:solidFill>
                <a:latin typeface="ClearSans"/>
              </a:rPr>
              <a:t>краще</a:t>
            </a:r>
            <a:r>
              <a:rPr lang="ru-RU" sz="2800" b="1" i="1" dirty="0">
                <a:solidFill>
                  <a:srgbClr val="0000FF"/>
                </a:solidFill>
                <a:latin typeface="ClearSans"/>
              </a:rPr>
              <a:t> </a:t>
            </a:r>
            <a:r>
              <a:rPr lang="ru-RU" sz="2800" b="1" i="1" dirty="0" err="1">
                <a:solidFill>
                  <a:srgbClr val="0000FF"/>
                </a:solidFill>
                <a:latin typeface="ClearSans"/>
              </a:rPr>
              <a:t>застосувати</a:t>
            </a:r>
            <a:r>
              <a:rPr lang="ru-RU" sz="2800" b="1" i="1" dirty="0">
                <a:solidFill>
                  <a:srgbClr val="0000FF"/>
                </a:solidFill>
                <a:latin typeface="ClearSans"/>
              </a:rPr>
              <a:t>.</a:t>
            </a:r>
            <a:r>
              <a:rPr lang="ru-RU" sz="2800" b="1" i="1" dirty="0">
                <a:solidFill>
                  <a:srgbClr val="0000FF"/>
                </a:solidFill>
              </a:rPr>
              <a:t> </a:t>
            </a:r>
            <a:br>
              <a:rPr lang="ru-RU" sz="2800" b="1" i="1" dirty="0">
                <a:solidFill>
                  <a:srgbClr val="0000FF"/>
                </a:solidFill>
              </a:rPr>
            </a:br>
            <a:endParaRPr lang="ru-RU" sz="2800" b="1" i="1" dirty="0">
              <a:solidFill>
                <a:srgbClr val="0000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9624" y="4110942"/>
            <a:ext cx="3384376" cy="274705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01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29000"/>
            <a:ext cx="4464496" cy="222648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589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4758</TotalTime>
  <Words>835</Words>
  <Application>Microsoft Office PowerPoint</Application>
  <PresentationFormat>Экран (4:3)</PresentationFormat>
  <Paragraphs>141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Декілька слів про критичне мислення</vt:lpstr>
      <vt:lpstr>Вправа на розвиток критичного мислення: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“Пароль”</vt:lpstr>
      <vt:lpstr>Слайд 11</vt:lpstr>
      <vt:lpstr>Слайд 12</vt:lpstr>
      <vt:lpstr>Слайд 13</vt:lpstr>
      <vt:lpstr>   </vt:lpstr>
      <vt:lpstr>Слайд 15</vt:lpstr>
      <vt:lpstr>Слайд 16</vt:lpstr>
      <vt:lpstr>Слайд 17</vt:lpstr>
      <vt:lpstr>Рефлексія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TWO</dc:creator>
  <cp:lastModifiedBy>Lenovo</cp:lastModifiedBy>
  <cp:revision>243</cp:revision>
  <dcterms:created xsi:type="dcterms:W3CDTF">2018-03-16T13:41:51Z</dcterms:created>
  <dcterms:modified xsi:type="dcterms:W3CDTF">2018-11-11T03:56:59Z</dcterms:modified>
</cp:coreProperties>
</file>